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2" r:id="rId3"/>
    <p:sldId id="258" r:id="rId4"/>
    <p:sldId id="277" r:id="rId5"/>
    <p:sldId id="278" r:id="rId6"/>
    <p:sldId id="279" r:id="rId7"/>
    <p:sldId id="263" r:id="rId8"/>
    <p:sldId id="272" r:id="rId9"/>
    <p:sldId id="280" r:id="rId10"/>
    <p:sldId id="281" r:id="rId11"/>
    <p:sldId id="261" r:id="rId12"/>
    <p:sldId id="266" r:id="rId13"/>
    <p:sldId id="268" r:id="rId14"/>
    <p:sldId id="282" r:id="rId1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C2102527-4486-469C-BC08-545955898DE3}">
          <p14:sldIdLst>
            <p14:sldId id="256"/>
            <p14:sldId id="262"/>
            <p14:sldId id="258"/>
            <p14:sldId id="277"/>
            <p14:sldId id="278"/>
            <p14:sldId id="279"/>
            <p14:sldId id="263"/>
            <p14:sldId id="272"/>
            <p14:sldId id="280"/>
            <p14:sldId id="281"/>
            <p14:sldId id="261"/>
            <p14:sldId id="266"/>
            <p14:sldId id="268"/>
            <p14:sldId id="28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66CCFF"/>
    <a:srgbClr val="CC66FF"/>
    <a:srgbClr val="1D99A0"/>
    <a:srgbClr val="FBFDDB"/>
    <a:srgbClr val="F6FDA1"/>
    <a:srgbClr val="FEEFEC"/>
    <a:srgbClr val="FDDDD7"/>
    <a:srgbClr val="DFB2E8"/>
    <a:srgbClr val="E7D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762456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534551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323538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E4C49E-83FE-4E9D-A9DB-4A126BB696DB}" type="datetimeFigureOut">
              <a:rPr lang="en-GB" smtClean="0"/>
              <a:t>30/11/2023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4075019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E4C49E-83FE-4E9D-A9DB-4A126BB696DB}" type="datetimeFigureOut">
              <a:rPr lang="en-GB" smtClean="0"/>
              <a:t>30/11/2023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35387761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E4C49E-83FE-4E9D-A9DB-4A126BB696DB}" type="datetimeFigureOut">
              <a:rPr lang="en-GB" smtClean="0"/>
              <a:t>30/11/2023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687723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E4C49E-83FE-4E9D-A9DB-4A126BB696DB}" type="datetimeFigureOut">
              <a:rPr lang="en-GB" smtClean="0"/>
              <a:t>30/11/2023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57897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6E4C49E-83FE-4E9D-A9DB-4A126BB696DB}" type="datetimeFigureOut">
              <a:rPr lang="en-GB" smtClean="0"/>
              <a:t>30/11/2023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5266509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6E4C49E-83FE-4E9D-A9DB-4A126BB696DB}" type="datetimeFigureOut">
              <a:rPr lang="en-GB" smtClean="0"/>
              <a:t>30/11/2023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3296423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Date Placeholder 2"/>
          <p:cNvSpPr>
            <a:spLocks noGrp="1"/>
          </p:cNvSpPr>
          <p:nvPr>
            <p:ph type="dt" sz="half" idx="10"/>
          </p:nvPr>
        </p:nvSpPr>
        <p:spPr/>
        <p:txBody>
          <a:bodyPr/>
          <a:lstStyle/>
          <a:p>
            <a:fld id="{86E4C49E-83FE-4E9D-A9DB-4A126BB696DB}" type="datetimeFigureOut">
              <a:rPr lang="en-GB" smtClean="0"/>
              <a:t>30/11/2023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360690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16195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7644067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2486614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605418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14901638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251215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E4C49E-83FE-4E9D-A9DB-4A126BB696DB}" type="datetimeFigureOut">
              <a:rPr lang="en-GB" smtClean="0"/>
              <a:t>30/11/2023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DEC03C-DA22-4D84-8AEA-CD752520C703}" type="slidenum">
              <a:rPr lang="en-GB" smtClean="0"/>
              <a:t>‹#›</a:t>
            </a:fld>
            <a:endParaRPr lang="en-GB"/>
          </a:p>
        </p:txBody>
      </p:sp>
    </p:spTree>
    <p:extLst>
      <p:ext uri="{BB962C8B-B14F-4D97-AF65-F5344CB8AC3E}">
        <p14:creationId xmlns:p14="http://schemas.microsoft.com/office/powerpoint/2010/main" val="548129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86E4C49E-83FE-4E9D-A9DB-4A126BB696DB}" type="datetimeFigureOut">
              <a:rPr lang="en-GB" smtClean="0"/>
              <a:t>30/11/2023</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3ADEC03C-DA22-4D84-8AEA-CD752520C703}" type="slidenum">
              <a:rPr lang="en-GB" smtClean="0"/>
              <a:t>‹#›</a:t>
            </a:fld>
            <a:endParaRPr lang="en-GB"/>
          </a:p>
        </p:txBody>
      </p:sp>
    </p:spTree>
    <p:extLst>
      <p:ext uri="{BB962C8B-B14F-4D97-AF65-F5344CB8AC3E}">
        <p14:creationId xmlns:p14="http://schemas.microsoft.com/office/powerpoint/2010/main" val="271086328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5089" y="3429000"/>
            <a:ext cx="8001000" cy="627017"/>
          </a:xfrm>
        </p:spPr>
        <p:txBody>
          <a:bodyPr>
            <a:normAutofit fontScale="90000"/>
          </a:bodyPr>
          <a:lstStyle/>
          <a:p>
            <a:br>
              <a:rPr lang="en-GB"/>
            </a:br>
            <a:br>
              <a:rPr lang="en-GB"/>
            </a:br>
            <a:endParaRPr lang="en-GB" dirty="0"/>
          </a:p>
        </p:txBody>
      </p:sp>
      <p:sp>
        <p:nvSpPr>
          <p:cNvPr id="3" name="Subtitle 2"/>
          <p:cNvSpPr>
            <a:spLocks noGrp="1"/>
          </p:cNvSpPr>
          <p:nvPr>
            <p:ph type="subTitle" idx="1"/>
          </p:nvPr>
        </p:nvSpPr>
        <p:spPr>
          <a:xfrm>
            <a:off x="518798" y="4543621"/>
            <a:ext cx="6400800" cy="1947333"/>
          </a:xfrm>
        </p:spPr>
        <p:txBody>
          <a:bodyPr>
            <a:normAutofit/>
          </a:bodyPr>
          <a:lstStyle/>
          <a:p>
            <a:r>
              <a:rPr lang="en-GB" sz="4800" b="1" dirty="0"/>
              <a:t>Cury School </a:t>
            </a:r>
            <a:endParaRPr lang="en-GB" sz="2800" b="1" dirty="0"/>
          </a:p>
          <a:p>
            <a:r>
              <a:rPr lang="en-GB" dirty="0"/>
              <a:t>Satellite provision of Nancealverne School </a:t>
            </a:r>
          </a:p>
          <a:p>
            <a:r>
              <a:rPr lang="en-GB" i="1" dirty="0"/>
              <a:t>Part of the Special Partnership Trust </a:t>
            </a:r>
          </a:p>
          <a:p>
            <a:endParaRPr lang="en-GB" dirty="0"/>
          </a:p>
        </p:txBody>
      </p:sp>
      <p:pic>
        <p:nvPicPr>
          <p:cNvPr id="4" name="Picture 3"/>
          <p:cNvPicPr>
            <a:picLocks noChangeAspect="1"/>
          </p:cNvPicPr>
          <p:nvPr/>
        </p:nvPicPr>
        <p:blipFill>
          <a:blip r:embed="rId2"/>
          <a:stretch>
            <a:fillRect/>
          </a:stretch>
        </p:blipFill>
        <p:spPr>
          <a:xfrm>
            <a:off x="2267231" y="327244"/>
            <a:ext cx="5132785" cy="3482755"/>
          </a:xfrm>
          <a:prstGeom prst="rect">
            <a:avLst/>
          </a:prstGeom>
        </p:spPr>
      </p:pic>
      <p:sp>
        <p:nvSpPr>
          <p:cNvPr id="31" name="AutoShape 2" descr="Nancealverne School">
            <a:extLst>
              <a:ext uri="{FF2B5EF4-FFF2-40B4-BE49-F238E27FC236}">
                <a16:creationId xmlns:a16="http://schemas.microsoft.com/office/drawing/2014/main" id="{8CF81DCD-0133-6342-B0C6-E10D676060B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a:extLst>
              <a:ext uri="{FF2B5EF4-FFF2-40B4-BE49-F238E27FC236}">
                <a16:creationId xmlns:a16="http://schemas.microsoft.com/office/drawing/2014/main" id="{F39274B9-69B9-63A4-4DAB-36B7F0D77D2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6007" y="3169226"/>
            <a:ext cx="1335046" cy="1281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AutoShape 5" descr="Special Partnership Trust">
            <a:extLst>
              <a:ext uri="{FF2B5EF4-FFF2-40B4-BE49-F238E27FC236}">
                <a16:creationId xmlns:a16="http://schemas.microsoft.com/office/drawing/2014/main" id="{BF312C02-5134-9BCB-A24B-411481D41917}"/>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30" name="Picture 6">
            <a:extLst>
              <a:ext uri="{FF2B5EF4-FFF2-40B4-BE49-F238E27FC236}">
                <a16:creationId xmlns:a16="http://schemas.microsoft.com/office/drawing/2014/main" id="{8CDDFFFF-844E-9C12-7919-70E43CD18F1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2416" y="327245"/>
            <a:ext cx="4572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Picture 36" descr="A screenshot of a computer&#10;&#10;Description automatically generated">
            <a:extLst>
              <a:ext uri="{FF2B5EF4-FFF2-40B4-BE49-F238E27FC236}">
                <a16:creationId xmlns:a16="http://schemas.microsoft.com/office/drawing/2014/main" id="{1BF079F2-AA74-AA8D-99A8-FA92CC111F77}"/>
              </a:ext>
            </a:extLst>
          </p:cNvPr>
          <p:cNvPicPr>
            <a:picLocks noChangeAspect="1"/>
          </p:cNvPicPr>
          <p:nvPr/>
        </p:nvPicPr>
        <p:blipFill rotWithShape="1">
          <a:blip r:embed="rId5">
            <a:extLst>
              <a:ext uri="{28A0092B-C50C-407E-A947-70E740481C1C}">
                <a14:useLocalDpi xmlns:a14="http://schemas.microsoft.com/office/drawing/2010/main" val="0"/>
              </a:ext>
            </a:extLst>
          </a:blip>
          <a:srcRect l="41081" t="30233" r="46156" b="56746"/>
          <a:stretch/>
        </p:blipFill>
        <p:spPr bwMode="auto">
          <a:xfrm>
            <a:off x="233062" y="327244"/>
            <a:ext cx="1625386" cy="1048550"/>
          </a:xfrm>
          <a:prstGeom prst="rect">
            <a:avLst/>
          </a:prstGeom>
          <a:ln>
            <a:noFill/>
          </a:ln>
          <a:extLst>
            <a:ext uri="{53640926-AAD7-44D8-BBD7-CCE9431645EC}">
              <a14:shadowObscured xmlns:a14="http://schemas.microsoft.com/office/drawing/2010/main"/>
            </a:ext>
          </a:extLst>
        </p:spPr>
      </p:pic>
      <p:pic>
        <p:nvPicPr>
          <p:cNvPr id="9" name="Picture 8" descr="A picture containing graphics, logo, symbol, clipart&#10;&#10;Description automatically generated">
            <a:extLst>
              <a:ext uri="{FF2B5EF4-FFF2-40B4-BE49-F238E27FC236}">
                <a16:creationId xmlns:a16="http://schemas.microsoft.com/office/drawing/2014/main" id="{877B164E-5569-2EA9-BCBE-062FAFBE3D7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8955" y="1543840"/>
            <a:ext cx="1625386" cy="1625386"/>
          </a:xfrm>
          <a:prstGeom prst="rect">
            <a:avLst/>
          </a:prstGeom>
        </p:spPr>
      </p:pic>
    </p:spTree>
    <p:extLst>
      <p:ext uri="{BB962C8B-B14F-4D97-AF65-F5344CB8AC3E}">
        <p14:creationId xmlns:p14="http://schemas.microsoft.com/office/powerpoint/2010/main" val="3576611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2063" name="Rectangle 2054">
            <a:extLst>
              <a:ext uri="{FF2B5EF4-FFF2-40B4-BE49-F238E27FC236}">
                <a16:creationId xmlns:a16="http://schemas.microsoft.com/office/drawing/2014/main" id="{929448D9-8F1D-4CFE-93BA-E0272F0DBD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4212" y="4487332"/>
            <a:ext cx="7543800" cy="1507067"/>
          </a:xfrm>
        </p:spPr>
        <p:txBody>
          <a:bodyPr>
            <a:normAutofit/>
          </a:bodyPr>
          <a:lstStyle/>
          <a:p>
            <a:r>
              <a:rPr lang="en-GB" cap="none" dirty="0">
                <a:latin typeface="+mn-lt"/>
              </a:rPr>
              <a:t>    </a:t>
            </a:r>
            <a:r>
              <a:rPr lang="en-GB" i="1" cap="none" dirty="0">
                <a:latin typeface="+mn-lt"/>
              </a:rPr>
              <a:t>Overview </a:t>
            </a:r>
          </a:p>
        </p:txBody>
      </p:sp>
      <p:sp>
        <p:nvSpPr>
          <p:cNvPr id="3" name="Content Placeholder 2"/>
          <p:cNvSpPr>
            <a:spLocks noGrp="1"/>
          </p:cNvSpPr>
          <p:nvPr>
            <p:ph idx="1"/>
          </p:nvPr>
        </p:nvSpPr>
        <p:spPr>
          <a:xfrm>
            <a:off x="684211" y="266701"/>
            <a:ext cx="7493137" cy="4800600"/>
          </a:xfrm>
        </p:spPr>
        <p:txBody>
          <a:bodyPr>
            <a:normAutofit/>
          </a:bodyPr>
          <a:lstStyle/>
          <a:p>
            <a:pPr>
              <a:lnSpc>
                <a:spcPct val="90000"/>
              </a:lnSpc>
            </a:pPr>
            <a:r>
              <a:rPr lang="en-GB" dirty="0">
                <a:solidFill>
                  <a:schemeClr val="bg1"/>
                </a:solidFill>
              </a:rPr>
              <a:t>Cury School is a specialist provision for pupils of primary school age, who have an Education Health and Care Plan (EHCP) and have Social, Emotional and Mental Health (SEMH) identified as a primary need.</a:t>
            </a:r>
          </a:p>
          <a:p>
            <a:pPr>
              <a:lnSpc>
                <a:spcPct val="90000"/>
              </a:lnSpc>
            </a:pPr>
            <a:r>
              <a:rPr lang="en-GB" dirty="0">
                <a:solidFill>
                  <a:schemeClr val="bg1"/>
                </a:solidFill>
              </a:rPr>
              <a:t>The school is a part of the Special Partnership Trust and a satellite provision of Nancealverne School.</a:t>
            </a:r>
          </a:p>
          <a:p>
            <a:pPr>
              <a:lnSpc>
                <a:spcPct val="90000"/>
              </a:lnSpc>
            </a:pPr>
            <a:endParaRPr lang="en-GB" b="0" i="0" dirty="0">
              <a:effectLst/>
            </a:endParaRPr>
          </a:p>
          <a:p>
            <a:pPr marL="0" indent="0" algn="ctr">
              <a:lnSpc>
                <a:spcPct val="90000"/>
              </a:lnSpc>
              <a:buNone/>
            </a:pPr>
            <a:r>
              <a:rPr lang="en-GB" b="0" i="1" dirty="0">
                <a:effectLst/>
              </a:rPr>
              <a:t>Creating a safe and inclusive learning community where pupils with 	SEMH difficulties thrive academically, emotionally, and socially.</a:t>
            </a:r>
            <a:endParaRPr lang="en-GB" i="1" dirty="0"/>
          </a:p>
          <a:p>
            <a:pPr marL="0" indent="0" algn="ctr">
              <a:lnSpc>
                <a:spcPct val="90000"/>
              </a:lnSpc>
              <a:buNone/>
            </a:pPr>
            <a:r>
              <a:rPr lang="en-GB" b="0" i="1" dirty="0">
                <a:effectLst/>
              </a:rPr>
              <a:t>Nurturing growth, empowering resilience, and inspiring transformation for all pupils, fostering a culture of acceptance and 	belonging.  </a:t>
            </a:r>
          </a:p>
          <a:p>
            <a:pPr>
              <a:lnSpc>
                <a:spcPct val="90000"/>
              </a:lnSpc>
            </a:pPr>
            <a:endParaRPr lang="en-GB" sz="1600" dirty="0"/>
          </a:p>
          <a:p>
            <a:pPr>
              <a:lnSpc>
                <a:spcPct val="90000"/>
              </a:lnSpc>
            </a:pPr>
            <a:endParaRPr lang="en-GB" sz="1600" dirty="0"/>
          </a:p>
        </p:txBody>
      </p:sp>
      <p:pic>
        <p:nvPicPr>
          <p:cNvPr id="2050" name="Picture 2">
            <a:extLst>
              <a:ext uri="{FF2B5EF4-FFF2-40B4-BE49-F238E27FC236}">
                <a16:creationId xmlns:a16="http://schemas.microsoft.com/office/drawing/2014/main" id="{CDBB5B9A-07C9-7039-CFBA-E1951188F5A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303" r="18150"/>
          <a:stretch/>
        </p:blipFill>
        <p:spPr bwMode="auto">
          <a:xfrm>
            <a:off x="8820603" y="10"/>
            <a:ext cx="3371397" cy="6857990"/>
          </a:xfrm>
          <a:prstGeom prst="rect">
            <a:avLst/>
          </a:prstGeom>
          <a:noFill/>
          <a:effectLst>
            <a:innerShdw blurRad="57150" dist="38100" dir="14460000">
              <a:prstClr val="black">
                <a:alpha val="70000"/>
              </a:prstClr>
            </a:inn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57" name="Group 2056">
            <a:extLst>
              <a:ext uri="{FF2B5EF4-FFF2-40B4-BE49-F238E27FC236}">
                <a16:creationId xmlns:a16="http://schemas.microsoft.com/office/drawing/2014/main" id="{94749DEA-AC6C-4834-A330-03A1796B89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58" name="Straight Connector 2057">
              <a:extLst>
                <a:ext uri="{FF2B5EF4-FFF2-40B4-BE49-F238E27FC236}">
                  <a16:creationId xmlns:a16="http://schemas.microsoft.com/office/drawing/2014/main" id="{20CBC5D1-BAF0-454E-9D7C-68370AA954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9" name="Straight Connector 2058">
              <a:extLst>
                <a:ext uri="{FF2B5EF4-FFF2-40B4-BE49-F238E27FC236}">
                  <a16:creationId xmlns:a16="http://schemas.microsoft.com/office/drawing/2014/main" id="{8ABB9F45-32F7-4915-A94F-F1E34B32DE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0" name="Straight Connector 2059">
              <a:extLst>
                <a:ext uri="{FF2B5EF4-FFF2-40B4-BE49-F238E27FC236}">
                  <a16:creationId xmlns:a16="http://schemas.microsoft.com/office/drawing/2014/main" id="{94EA6F09-00FD-4C50-A2DF-D0B1CC4C9A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1" name="Straight Connector 2060">
              <a:extLst>
                <a:ext uri="{FF2B5EF4-FFF2-40B4-BE49-F238E27FC236}">
                  <a16:creationId xmlns:a16="http://schemas.microsoft.com/office/drawing/2014/main" id="{4B8B975B-2618-4734-A401-FAB7451901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2" name="Straight Connector 2061">
              <a:extLst>
                <a:ext uri="{FF2B5EF4-FFF2-40B4-BE49-F238E27FC236}">
                  <a16:creationId xmlns:a16="http://schemas.microsoft.com/office/drawing/2014/main" id="{4EF4B123-0577-4F10-986B-6BD86396A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0994546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046" y="0"/>
            <a:ext cx="8534400" cy="1507067"/>
          </a:xfrm>
        </p:spPr>
        <p:txBody>
          <a:bodyPr>
            <a:normAutofit/>
          </a:bodyPr>
          <a:lstStyle/>
          <a:p>
            <a:r>
              <a:rPr lang="en-GB" i="1" cap="none" dirty="0">
                <a:latin typeface="+mn-lt"/>
              </a:rPr>
              <a:t>Aims and ethos of the school </a:t>
            </a:r>
            <a:br>
              <a:rPr lang="en-GB" sz="5400" dirty="0">
                <a:latin typeface="+mn-lt"/>
              </a:rPr>
            </a:br>
            <a:endParaRPr lang="en-GB" sz="5400" dirty="0">
              <a:latin typeface="+mn-lt"/>
            </a:endParaRPr>
          </a:p>
        </p:txBody>
      </p:sp>
      <p:sp>
        <p:nvSpPr>
          <p:cNvPr id="3" name="Content Placeholder 2"/>
          <p:cNvSpPr>
            <a:spLocks noGrp="1"/>
          </p:cNvSpPr>
          <p:nvPr>
            <p:ph idx="1"/>
          </p:nvPr>
        </p:nvSpPr>
        <p:spPr>
          <a:xfrm>
            <a:off x="1026022" y="1105989"/>
            <a:ext cx="9713824" cy="5314405"/>
          </a:xfrm>
        </p:spPr>
        <p:txBody>
          <a:bodyPr>
            <a:noAutofit/>
          </a:bodyPr>
          <a:lstStyle/>
          <a:p>
            <a:r>
              <a:rPr lang="en-GB" dirty="0">
                <a:solidFill>
                  <a:schemeClr val="bg1"/>
                </a:solidFill>
              </a:rPr>
              <a:t>To provide a safe, nurturing and positive learning environment, where all can achieve.</a:t>
            </a:r>
            <a:r>
              <a:rPr lang="en-GB" b="0" i="0" dirty="0">
                <a:solidFill>
                  <a:schemeClr val="bg1"/>
                </a:solidFill>
                <a:effectLst/>
              </a:rPr>
              <a:t> </a:t>
            </a:r>
            <a:r>
              <a:rPr lang="en-GB" dirty="0">
                <a:solidFill>
                  <a:schemeClr val="bg1"/>
                </a:solidFill>
              </a:rPr>
              <a:t>pupils</a:t>
            </a:r>
            <a:r>
              <a:rPr lang="en-GB" b="0" i="0" dirty="0">
                <a:solidFill>
                  <a:schemeClr val="bg1"/>
                </a:solidFill>
                <a:effectLst/>
              </a:rPr>
              <a:t> are treated with dignity and respect and given equality of opportunity. </a:t>
            </a:r>
          </a:p>
          <a:p>
            <a:r>
              <a:rPr lang="en-GB" dirty="0">
                <a:solidFill>
                  <a:schemeClr val="bg1"/>
                </a:solidFill>
              </a:rPr>
              <a:t>Use restorative approaches </a:t>
            </a:r>
            <a:r>
              <a:rPr lang="en-GB" b="0" i="0" dirty="0">
                <a:solidFill>
                  <a:schemeClr val="bg1"/>
                </a:solidFill>
                <a:effectLst/>
              </a:rPr>
              <a:t>to enable pupils to succeed in their learning, improve their self-esteem and to be proud of their achievements. </a:t>
            </a:r>
            <a:endParaRPr lang="en-GB" dirty="0">
              <a:solidFill>
                <a:schemeClr val="bg1"/>
              </a:solidFill>
            </a:endParaRPr>
          </a:p>
          <a:p>
            <a:r>
              <a:rPr lang="en-GB" dirty="0">
                <a:solidFill>
                  <a:schemeClr val="bg1"/>
                </a:solidFill>
              </a:rPr>
              <a:t>Foster expectations of high achievement and aspirations, providing opportunities for all pupils to succeed regardless of their level of need or ability. </a:t>
            </a:r>
          </a:p>
          <a:p>
            <a:r>
              <a:rPr lang="en-GB" dirty="0">
                <a:solidFill>
                  <a:schemeClr val="bg1"/>
                </a:solidFill>
              </a:rPr>
              <a:t>A fully inclusive school ethos implementing systems that foster positive relationships with children and young people and their parents/carers. </a:t>
            </a:r>
          </a:p>
          <a:p>
            <a:r>
              <a:rPr lang="en-GB" dirty="0">
                <a:solidFill>
                  <a:schemeClr val="bg1"/>
                </a:solidFill>
              </a:rPr>
              <a:t>To ensure all learners are supported to develop the skills needed to be prepared for the next stage of their educational journey.</a:t>
            </a:r>
          </a:p>
          <a:p>
            <a:r>
              <a:rPr lang="en-GB" dirty="0">
                <a:solidFill>
                  <a:schemeClr val="bg1"/>
                </a:solidFill>
              </a:rPr>
              <a:t>An outward facing school, building local links and placing the school and its families within the heart of the community. </a:t>
            </a:r>
          </a:p>
          <a:p>
            <a:pPr marL="0" indent="0">
              <a:buNone/>
            </a:pPr>
            <a:endParaRPr lang="en-GB" dirty="0"/>
          </a:p>
        </p:txBody>
      </p:sp>
    </p:spTree>
    <p:extLst>
      <p:ext uri="{BB962C8B-B14F-4D97-AF65-F5344CB8AC3E}">
        <p14:creationId xmlns:p14="http://schemas.microsoft.com/office/powerpoint/2010/main" val="1295325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929448D9-8F1D-4CFE-93BA-E0272F0DBD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EA533D-4F58-B023-5426-24FE388C893F}"/>
              </a:ext>
            </a:extLst>
          </p:cNvPr>
          <p:cNvSpPr>
            <a:spLocks noGrp="1"/>
          </p:cNvSpPr>
          <p:nvPr>
            <p:ph type="title"/>
          </p:nvPr>
        </p:nvSpPr>
        <p:spPr>
          <a:xfrm>
            <a:off x="684211" y="5626102"/>
            <a:ext cx="7543800" cy="812799"/>
          </a:xfrm>
        </p:spPr>
        <p:txBody>
          <a:bodyPr>
            <a:normAutofit/>
          </a:bodyPr>
          <a:lstStyle/>
          <a:p>
            <a:r>
              <a:rPr lang="en-GB" dirty="0"/>
              <a:t>Core values </a:t>
            </a:r>
          </a:p>
        </p:txBody>
      </p:sp>
      <p:sp>
        <p:nvSpPr>
          <p:cNvPr id="3" name="Content Placeholder 2">
            <a:extLst>
              <a:ext uri="{FF2B5EF4-FFF2-40B4-BE49-F238E27FC236}">
                <a16:creationId xmlns:a16="http://schemas.microsoft.com/office/drawing/2014/main" id="{E8611806-DEB8-D353-4D9A-17AAAEF80D3E}"/>
              </a:ext>
            </a:extLst>
          </p:cNvPr>
          <p:cNvSpPr>
            <a:spLocks noGrp="1"/>
          </p:cNvSpPr>
          <p:nvPr>
            <p:ph idx="1"/>
          </p:nvPr>
        </p:nvSpPr>
        <p:spPr>
          <a:xfrm>
            <a:off x="684211" y="678392"/>
            <a:ext cx="7900987" cy="4905376"/>
          </a:xfrm>
        </p:spPr>
        <p:txBody>
          <a:bodyPr>
            <a:normAutofit fontScale="70000" lnSpcReduction="20000"/>
          </a:bodyPr>
          <a:lstStyle/>
          <a:p>
            <a:pPr>
              <a:lnSpc>
                <a:spcPct val="90000"/>
              </a:lnSpc>
            </a:pPr>
            <a:endParaRPr lang="en-GB" sz="2300" i="0" dirty="0">
              <a:effectLst/>
            </a:endParaRPr>
          </a:p>
          <a:p>
            <a:pPr>
              <a:lnSpc>
                <a:spcPct val="90000"/>
              </a:lnSpc>
            </a:pPr>
            <a:r>
              <a:rPr lang="en-GB" sz="2600" b="1" i="0" dirty="0">
                <a:solidFill>
                  <a:schemeClr val="bg1"/>
                </a:solidFill>
                <a:effectLst/>
              </a:rPr>
              <a:t>Inclusivity and acceptance</a:t>
            </a:r>
            <a:r>
              <a:rPr lang="en-GB" sz="2600" i="0" dirty="0">
                <a:solidFill>
                  <a:schemeClr val="bg1"/>
                </a:solidFill>
                <a:effectLst/>
              </a:rPr>
              <a:t>: </a:t>
            </a:r>
            <a:r>
              <a:rPr lang="en-GB" sz="2600" dirty="0">
                <a:solidFill>
                  <a:schemeClr val="bg1"/>
                </a:solidFill>
              </a:rPr>
              <a:t>Cury School </a:t>
            </a:r>
            <a:r>
              <a:rPr lang="en-GB" sz="2600" i="0" dirty="0">
                <a:solidFill>
                  <a:schemeClr val="bg1"/>
                </a:solidFill>
                <a:effectLst/>
              </a:rPr>
              <a:t>embraces the principles of inclusivity and acceptance. It values and respects the unique backgrounds, experiences, and needs of all pupils, creating an environment where diversity is celebrated, and everyone feels a sense of belonging.</a:t>
            </a:r>
          </a:p>
          <a:p>
            <a:pPr>
              <a:lnSpc>
                <a:spcPct val="90000"/>
              </a:lnSpc>
            </a:pPr>
            <a:r>
              <a:rPr lang="en-GB" sz="2600" b="1" i="0" dirty="0">
                <a:solidFill>
                  <a:schemeClr val="bg1"/>
                </a:solidFill>
                <a:effectLst/>
              </a:rPr>
              <a:t>Holistic approach to well-being: </a:t>
            </a:r>
            <a:r>
              <a:rPr lang="en-GB" sz="2600" i="0" dirty="0">
                <a:solidFill>
                  <a:schemeClr val="bg1"/>
                </a:solidFill>
                <a:effectLst/>
              </a:rPr>
              <a:t>The school's vision recognises that academic success is closely tied to pupils' social, emotional, and mental well-being. It prioritises a holistic approach that nurtures the whole child, ensuring that their SEMH needs are met alongside their educational progress.</a:t>
            </a:r>
          </a:p>
          <a:p>
            <a:pPr>
              <a:lnSpc>
                <a:spcPct val="90000"/>
              </a:lnSpc>
            </a:pPr>
            <a:r>
              <a:rPr lang="en-GB" sz="2600" b="1" i="0" dirty="0">
                <a:solidFill>
                  <a:schemeClr val="bg1"/>
                </a:solidFill>
                <a:effectLst/>
              </a:rPr>
              <a:t>Empathy and compassion: </a:t>
            </a:r>
            <a:r>
              <a:rPr lang="en-GB" sz="2600" i="0" dirty="0">
                <a:solidFill>
                  <a:schemeClr val="bg1"/>
                </a:solidFill>
                <a:effectLst/>
              </a:rPr>
              <a:t>The school fosters a culture of empathy and compassion, where pupils, staff, and stakeholders understand and support one another's emotional well-being. It promotes understanding, kindness, and empathy as core values in all interactions, building a supportive and nurturing community.</a:t>
            </a:r>
          </a:p>
          <a:p>
            <a:pPr>
              <a:lnSpc>
                <a:spcPct val="90000"/>
              </a:lnSpc>
            </a:pPr>
            <a:r>
              <a:rPr lang="en-GB" sz="2600" b="1" i="0" dirty="0">
                <a:solidFill>
                  <a:schemeClr val="bg1"/>
                </a:solidFill>
                <a:effectLst/>
              </a:rPr>
              <a:t>Advocacy and de-stigmatisation: </a:t>
            </a:r>
            <a:r>
              <a:rPr lang="en-GB" sz="2600" i="0" dirty="0">
                <a:solidFill>
                  <a:schemeClr val="bg1"/>
                </a:solidFill>
                <a:effectLst/>
              </a:rPr>
              <a:t>The school is an advocate for pupils with SEMH difficulties and works towards de-stigmatising mental health challenges. It actively engages in raising awareness, promoting understanding, and challenging misconceptions surrounding SEMH, creating a supportive and inclusive environment for all.</a:t>
            </a:r>
          </a:p>
          <a:p>
            <a:pPr marL="0" indent="0">
              <a:lnSpc>
                <a:spcPct val="90000"/>
              </a:lnSpc>
              <a:buNone/>
            </a:pPr>
            <a:endParaRPr lang="en-GB" sz="1300" b="0" i="0" dirty="0">
              <a:effectLst/>
            </a:endParaRPr>
          </a:p>
          <a:p>
            <a:pPr>
              <a:lnSpc>
                <a:spcPct val="90000"/>
              </a:lnSpc>
            </a:pPr>
            <a:endParaRPr lang="en-GB" sz="1300" dirty="0"/>
          </a:p>
        </p:txBody>
      </p:sp>
      <p:pic>
        <p:nvPicPr>
          <p:cNvPr id="3074" name="Picture 2">
            <a:extLst>
              <a:ext uri="{FF2B5EF4-FFF2-40B4-BE49-F238E27FC236}">
                <a16:creationId xmlns:a16="http://schemas.microsoft.com/office/drawing/2014/main" id="{4B11ADC5-04EC-F2F4-5AD4-0FCA675221E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5323" r="27807"/>
          <a:stretch/>
        </p:blipFill>
        <p:spPr bwMode="auto">
          <a:xfrm>
            <a:off x="8820603" y="10"/>
            <a:ext cx="3371397" cy="6857990"/>
          </a:xfrm>
          <a:prstGeom prst="rect">
            <a:avLst/>
          </a:prstGeom>
          <a:noFill/>
          <a:effectLst>
            <a:innerShdw blurRad="57150" dist="38100" dir="14460000">
              <a:prstClr val="black">
                <a:alpha val="70000"/>
              </a:prstClr>
            </a:inn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081" name="Group 3080">
            <a:extLst>
              <a:ext uri="{FF2B5EF4-FFF2-40B4-BE49-F238E27FC236}">
                <a16:creationId xmlns:a16="http://schemas.microsoft.com/office/drawing/2014/main" id="{94749DEA-AC6C-4834-A330-03A1796B89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3082" name="Straight Connector 3081">
              <a:extLst>
                <a:ext uri="{FF2B5EF4-FFF2-40B4-BE49-F238E27FC236}">
                  <a16:creationId xmlns:a16="http://schemas.microsoft.com/office/drawing/2014/main" id="{20CBC5D1-BAF0-454E-9D7C-68370AA954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83" name="Straight Connector 3082">
              <a:extLst>
                <a:ext uri="{FF2B5EF4-FFF2-40B4-BE49-F238E27FC236}">
                  <a16:creationId xmlns:a16="http://schemas.microsoft.com/office/drawing/2014/main" id="{8ABB9F45-32F7-4915-A94F-F1E34B32DE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84" name="Straight Connector 3083">
              <a:extLst>
                <a:ext uri="{FF2B5EF4-FFF2-40B4-BE49-F238E27FC236}">
                  <a16:creationId xmlns:a16="http://schemas.microsoft.com/office/drawing/2014/main" id="{94EA6F09-00FD-4C50-A2DF-D0B1CC4C9A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85" name="Straight Connector 3084">
              <a:extLst>
                <a:ext uri="{FF2B5EF4-FFF2-40B4-BE49-F238E27FC236}">
                  <a16:creationId xmlns:a16="http://schemas.microsoft.com/office/drawing/2014/main" id="{4B8B975B-2618-4734-A401-FAB7451901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3086" name="Straight Connector 3085">
              <a:extLst>
                <a:ext uri="{FF2B5EF4-FFF2-40B4-BE49-F238E27FC236}">
                  <a16:creationId xmlns:a16="http://schemas.microsoft.com/office/drawing/2014/main" id="{4EF4B123-0577-4F10-986B-6BD86396A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169143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929448D9-8F1D-4CFE-93BA-E0272F0DBD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C35819-EA36-3140-E51C-360949290BBB}"/>
              </a:ext>
            </a:extLst>
          </p:cNvPr>
          <p:cNvSpPr>
            <a:spLocks noGrp="1"/>
          </p:cNvSpPr>
          <p:nvPr>
            <p:ph type="title"/>
          </p:nvPr>
        </p:nvSpPr>
        <p:spPr>
          <a:xfrm>
            <a:off x="681038" y="4876800"/>
            <a:ext cx="7543800" cy="1507067"/>
          </a:xfrm>
        </p:spPr>
        <p:txBody>
          <a:bodyPr>
            <a:normAutofit/>
          </a:bodyPr>
          <a:lstStyle/>
          <a:p>
            <a:r>
              <a:rPr lang="en-GB" dirty="0"/>
              <a:t>Core values </a:t>
            </a:r>
          </a:p>
        </p:txBody>
      </p:sp>
      <p:sp>
        <p:nvSpPr>
          <p:cNvPr id="3" name="Content Placeholder 2">
            <a:extLst>
              <a:ext uri="{FF2B5EF4-FFF2-40B4-BE49-F238E27FC236}">
                <a16:creationId xmlns:a16="http://schemas.microsoft.com/office/drawing/2014/main" id="{52591102-F5E3-9649-1953-4702D1B217C9}"/>
              </a:ext>
            </a:extLst>
          </p:cNvPr>
          <p:cNvSpPr>
            <a:spLocks noGrp="1"/>
          </p:cNvSpPr>
          <p:nvPr>
            <p:ph idx="1"/>
          </p:nvPr>
        </p:nvSpPr>
        <p:spPr>
          <a:xfrm>
            <a:off x="677864" y="1323180"/>
            <a:ext cx="7493137" cy="3615267"/>
          </a:xfrm>
        </p:spPr>
        <p:txBody>
          <a:bodyPr>
            <a:normAutofit lnSpcReduction="10000"/>
          </a:bodyPr>
          <a:lstStyle/>
          <a:p>
            <a:pPr>
              <a:lnSpc>
                <a:spcPct val="90000"/>
              </a:lnSpc>
            </a:pPr>
            <a:r>
              <a:rPr lang="en-GB" sz="1800" b="1" i="0" dirty="0">
                <a:effectLst/>
              </a:rPr>
              <a:t>Strengths-based </a:t>
            </a:r>
            <a:r>
              <a:rPr lang="en-GB" sz="1800" b="1" dirty="0"/>
              <a:t>a</a:t>
            </a:r>
            <a:r>
              <a:rPr lang="en-GB" sz="1800" b="1" i="0" dirty="0">
                <a:effectLst/>
              </a:rPr>
              <a:t>pproach: </a:t>
            </a:r>
            <a:r>
              <a:rPr lang="en-GB" sz="1800" dirty="0"/>
              <a:t>Cury School </a:t>
            </a:r>
            <a:r>
              <a:rPr lang="en-GB" sz="1800" b="0" i="0" dirty="0">
                <a:effectLst/>
              </a:rPr>
              <a:t>focuses on pupils' strengths and potential rather than solely on their challenges. It recognises and celebrates their individual talents, abilities, and resilience, fostering a sense of empowerment and self-worth.</a:t>
            </a:r>
          </a:p>
          <a:p>
            <a:pPr>
              <a:lnSpc>
                <a:spcPct val="90000"/>
              </a:lnSpc>
            </a:pPr>
            <a:r>
              <a:rPr lang="en-GB" sz="1800" b="1" i="0" dirty="0">
                <a:effectLst/>
              </a:rPr>
              <a:t>Person-Centred Support: </a:t>
            </a:r>
            <a:r>
              <a:rPr lang="en-GB" sz="1800" b="0" i="0" dirty="0">
                <a:effectLst/>
              </a:rPr>
              <a:t>The school places pupils at the centre of all decision-making and interventions. It tailors support plans and strategies to meet individual needs, considering their voices, preferences, and aspirations.</a:t>
            </a:r>
          </a:p>
          <a:p>
            <a:pPr>
              <a:lnSpc>
                <a:spcPct val="90000"/>
              </a:lnSpc>
            </a:pPr>
            <a:r>
              <a:rPr lang="en-GB" sz="1800" b="1" i="0" dirty="0">
                <a:effectLst/>
              </a:rPr>
              <a:t>Collaboration and partnership: </a:t>
            </a:r>
            <a:r>
              <a:rPr lang="en-GB" sz="1800" b="0" i="0" dirty="0">
                <a:effectLst/>
              </a:rPr>
              <a:t>The school values collaboration and partnership with families, external agencies, professionals, and the wider community. It recognises that a strong support network is essential for meeting the complex needs of pupils with SEMH difficulties, and actively seeks to foster strong relationships and cooperation.</a:t>
            </a:r>
          </a:p>
          <a:p>
            <a:pPr>
              <a:lnSpc>
                <a:spcPct val="90000"/>
              </a:lnSpc>
            </a:pPr>
            <a:endParaRPr lang="en-GB" sz="1600" dirty="0"/>
          </a:p>
        </p:txBody>
      </p:sp>
      <p:pic>
        <p:nvPicPr>
          <p:cNvPr id="4098" name="Picture 2">
            <a:extLst>
              <a:ext uri="{FF2B5EF4-FFF2-40B4-BE49-F238E27FC236}">
                <a16:creationId xmlns:a16="http://schemas.microsoft.com/office/drawing/2014/main" id="{538E1D17-A7CD-08A1-76FA-7074B7F58EF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906" r="8547"/>
          <a:stretch/>
        </p:blipFill>
        <p:spPr bwMode="auto">
          <a:xfrm>
            <a:off x="8820603" y="10"/>
            <a:ext cx="3371397" cy="6857990"/>
          </a:xfrm>
          <a:prstGeom prst="rect">
            <a:avLst/>
          </a:prstGeom>
          <a:noFill/>
          <a:effectLst>
            <a:innerShdw blurRad="57150" dist="38100" dir="14460000">
              <a:prstClr val="black">
                <a:alpha val="70000"/>
              </a:prstClr>
            </a:inn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05" name="Group 4104">
            <a:extLst>
              <a:ext uri="{FF2B5EF4-FFF2-40B4-BE49-F238E27FC236}">
                <a16:creationId xmlns:a16="http://schemas.microsoft.com/office/drawing/2014/main" id="{94749DEA-AC6C-4834-A330-03A1796B892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4106" name="Straight Connector 4105">
              <a:extLst>
                <a:ext uri="{FF2B5EF4-FFF2-40B4-BE49-F238E27FC236}">
                  <a16:creationId xmlns:a16="http://schemas.microsoft.com/office/drawing/2014/main" id="{20CBC5D1-BAF0-454E-9D7C-68370AA9545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07" name="Straight Connector 4106">
              <a:extLst>
                <a:ext uri="{FF2B5EF4-FFF2-40B4-BE49-F238E27FC236}">
                  <a16:creationId xmlns:a16="http://schemas.microsoft.com/office/drawing/2014/main" id="{8ABB9F45-32F7-4915-A94F-F1E34B32DED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08" name="Straight Connector 4107">
              <a:extLst>
                <a:ext uri="{FF2B5EF4-FFF2-40B4-BE49-F238E27FC236}">
                  <a16:creationId xmlns:a16="http://schemas.microsoft.com/office/drawing/2014/main" id="{94EA6F09-00FD-4C50-A2DF-D0B1CC4C9AB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09" name="Straight Connector 4108">
              <a:extLst>
                <a:ext uri="{FF2B5EF4-FFF2-40B4-BE49-F238E27FC236}">
                  <a16:creationId xmlns:a16="http://schemas.microsoft.com/office/drawing/2014/main" id="{4B8B975B-2618-4734-A401-FAB7451901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4110" name="Straight Connector 4109">
              <a:extLst>
                <a:ext uri="{FF2B5EF4-FFF2-40B4-BE49-F238E27FC236}">
                  <a16:creationId xmlns:a16="http://schemas.microsoft.com/office/drawing/2014/main" id="{4EF4B123-0577-4F10-986B-6BD86396ABBE}"/>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520900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41437-D29B-4266-623E-029CFBB399C6}"/>
              </a:ext>
            </a:extLst>
          </p:cNvPr>
          <p:cNvSpPr>
            <a:spLocks noGrp="1"/>
          </p:cNvSpPr>
          <p:nvPr>
            <p:ph type="title"/>
          </p:nvPr>
        </p:nvSpPr>
        <p:spPr/>
        <p:txBody>
          <a:bodyPr/>
          <a:lstStyle/>
          <a:p>
            <a:r>
              <a:rPr lang="en-GB" dirty="0"/>
              <a:t>Core values </a:t>
            </a:r>
          </a:p>
        </p:txBody>
      </p:sp>
      <p:sp>
        <p:nvSpPr>
          <p:cNvPr id="3" name="Content Placeholder 2">
            <a:extLst>
              <a:ext uri="{FF2B5EF4-FFF2-40B4-BE49-F238E27FC236}">
                <a16:creationId xmlns:a16="http://schemas.microsoft.com/office/drawing/2014/main" id="{D9963127-D4F2-B00D-5E96-97DA6B98314F}"/>
              </a:ext>
            </a:extLst>
          </p:cNvPr>
          <p:cNvSpPr>
            <a:spLocks noGrp="1"/>
          </p:cNvSpPr>
          <p:nvPr>
            <p:ph idx="1"/>
          </p:nvPr>
        </p:nvSpPr>
        <p:spPr>
          <a:xfrm>
            <a:off x="684212" y="541538"/>
            <a:ext cx="8534400" cy="4385569"/>
          </a:xfrm>
        </p:spPr>
        <p:txBody>
          <a:bodyPr>
            <a:normAutofit fontScale="92500" lnSpcReduction="20000"/>
          </a:bodyPr>
          <a:lstStyle/>
          <a:p>
            <a:r>
              <a:rPr lang="en-GB" sz="2100" b="1" i="0" dirty="0">
                <a:solidFill>
                  <a:srgbClr val="374151"/>
                </a:solidFill>
                <a:effectLst/>
              </a:rPr>
              <a:t>Resilience and Growth Mindset: </a:t>
            </a:r>
            <a:r>
              <a:rPr lang="en-GB" sz="2100" b="0" i="0" dirty="0">
                <a:solidFill>
                  <a:srgbClr val="374151"/>
                </a:solidFill>
                <a:effectLst/>
              </a:rPr>
              <a:t>The school promotes resilience and a growth mindset among pupils and staff. It encourages a positive attitude towards challenges, emphasising the importance of learning from setbacks, and providing opportunities for personal growth and development.</a:t>
            </a:r>
          </a:p>
          <a:p>
            <a:r>
              <a:rPr lang="en-GB" sz="2100" b="1" i="0" dirty="0">
                <a:solidFill>
                  <a:srgbClr val="374151"/>
                </a:solidFill>
                <a:effectLst/>
              </a:rPr>
              <a:t>Skills for Life and Transition: </a:t>
            </a:r>
            <a:r>
              <a:rPr lang="en-GB" sz="2100" b="0" i="0" dirty="0">
                <a:solidFill>
                  <a:srgbClr val="374151"/>
                </a:solidFill>
                <a:effectLst/>
              </a:rPr>
              <a:t>Cury </a:t>
            </a:r>
            <a:r>
              <a:rPr lang="en-GB" sz="2100" dirty="0">
                <a:solidFill>
                  <a:srgbClr val="374151"/>
                </a:solidFill>
              </a:rPr>
              <a:t>S</a:t>
            </a:r>
            <a:r>
              <a:rPr lang="en-GB" sz="2100" b="0" i="0" dirty="0">
                <a:solidFill>
                  <a:srgbClr val="374151"/>
                </a:solidFill>
                <a:effectLst/>
              </a:rPr>
              <a:t>chool prepares pupils for success beyond their time at the school. It equips them with essential life skills such as self-regulation, problem-solving, communication, and relationship-building, enabling a smooth transition to secondary education.</a:t>
            </a:r>
          </a:p>
          <a:p>
            <a:r>
              <a:rPr lang="en-GB" sz="2100" b="1" i="0" dirty="0">
                <a:solidFill>
                  <a:srgbClr val="374151"/>
                </a:solidFill>
                <a:effectLst/>
              </a:rPr>
              <a:t>Continuous Learning and Improvement: </a:t>
            </a:r>
            <a:r>
              <a:rPr lang="en-GB" sz="2100" b="0" i="0" dirty="0">
                <a:solidFill>
                  <a:srgbClr val="374151"/>
                </a:solidFill>
                <a:effectLst/>
              </a:rPr>
              <a:t>Cury School fosters a culture of continuous learning and improvement. It encourages reflective practice, evidence-based approaches, and ongoing professional development for staff to ensure they are equipped with the best strategies and interventions for supporting pupils with SEMH difficulties.</a:t>
            </a:r>
          </a:p>
          <a:p>
            <a:endParaRPr lang="en-GB" dirty="0"/>
          </a:p>
        </p:txBody>
      </p:sp>
    </p:spTree>
    <p:extLst>
      <p:ext uri="{BB962C8B-B14F-4D97-AF65-F5344CB8AC3E}">
        <p14:creationId xmlns:p14="http://schemas.microsoft.com/office/powerpoint/2010/main" val="239621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05254606"/>
              </p:ext>
            </p:extLst>
          </p:nvPr>
        </p:nvGraphicFramePr>
        <p:xfrm>
          <a:off x="0" y="0"/>
          <a:ext cx="12191999" cy="6966586"/>
        </p:xfrm>
        <a:graphic>
          <a:graphicData uri="http://schemas.openxmlformats.org/drawingml/2006/table">
            <a:tbl>
              <a:tblPr firstRow="1" bandRow="1">
                <a:tableStyleId>{3C2FFA5D-87B4-456A-9821-1D502468CF0F}</a:tableStyleId>
              </a:tblPr>
              <a:tblGrid>
                <a:gridCol w="1491449">
                  <a:extLst>
                    <a:ext uri="{9D8B030D-6E8A-4147-A177-3AD203B41FA5}">
                      <a16:colId xmlns:a16="http://schemas.microsoft.com/office/drawing/2014/main" val="1424861884"/>
                    </a:ext>
                  </a:extLst>
                </a:gridCol>
                <a:gridCol w="5233442">
                  <a:extLst>
                    <a:ext uri="{9D8B030D-6E8A-4147-A177-3AD203B41FA5}">
                      <a16:colId xmlns:a16="http://schemas.microsoft.com/office/drawing/2014/main" val="1237133760"/>
                    </a:ext>
                  </a:extLst>
                </a:gridCol>
                <a:gridCol w="3379808">
                  <a:extLst>
                    <a:ext uri="{9D8B030D-6E8A-4147-A177-3AD203B41FA5}">
                      <a16:colId xmlns:a16="http://schemas.microsoft.com/office/drawing/2014/main" val="2081730176"/>
                    </a:ext>
                  </a:extLst>
                </a:gridCol>
                <a:gridCol w="2087300">
                  <a:extLst>
                    <a:ext uri="{9D8B030D-6E8A-4147-A177-3AD203B41FA5}">
                      <a16:colId xmlns:a16="http://schemas.microsoft.com/office/drawing/2014/main" val="3514771649"/>
                    </a:ext>
                  </a:extLst>
                </a:gridCol>
              </a:tblGrid>
              <a:tr h="489586">
                <a:tc>
                  <a:txBody>
                    <a:bodyPr/>
                    <a:lstStyle/>
                    <a:p>
                      <a:pPr marL="0" indent="0">
                        <a:buFont typeface="Arial" panose="020B0604020202020204" pitchFamily="34" charset="0"/>
                        <a:buNone/>
                      </a:pPr>
                      <a:r>
                        <a:rPr lang="en-GB" sz="1200" baseline="0" dirty="0"/>
                        <a:t> Intent</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indent="0">
                        <a:buFont typeface="Arial" panose="020B0604020202020204" pitchFamily="34" charset="0"/>
                        <a:buNone/>
                      </a:pPr>
                      <a:r>
                        <a:rPr lang="en-GB" sz="1200" baseline="0" dirty="0"/>
                        <a:t>Environment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Implementation Overview</a:t>
                      </a:r>
                    </a:p>
                    <a:p>
                      <a:pPr marL="171450" indent="-171450">
                        <a:buFont typeface="Arial" panose="020B0604020202020204" pitchFamily="34" charset="0"/>
                        <a:buChar char="•"/>
                      </a:pP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171450" indent="-171450">
                        <a:buFont typeface="Arial" panose="020B0604020202020204" pitchFamily="34" charset="0"/>
                        <a:buChar char="•"/>
                      </a:pPr>
                      <a:r>
                        <a:rPr lang="en-GB" sz="1200" dirty="0"/>
                        <a:t>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9395277"/>
                  </a:ext>
                </a:extLst>
              </a:tr>
              <a:tr h="1986337">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To provide a safe, nurturing learning environment, where all can achieve</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A fully inclusive school ethos Implementing systems that foster positive relationships with children and young people and their parents/carers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indent="-171450">
                        <a:buFont typeface="Arial" panose="020B0604020202020204" pitchFamily="34" charset="0"/>
                        <a:buChar char="•"/>
                      </a:pPr>
                      <a:r>
                        <a:rPr lang="en-GB" sz="1200" dirty="0"/>
                        <a:t>Learners with</a:t>
                      </a:r>
                      <a:r>
                        <a:rPr lang="en-GB" sz="1200" baseline="0" dirty="0"/>
                        <a:t> social emotional and mental health needs may demonstrate increased levels of behaviours linked to fear, anxiety and attachment difficulties.  A safe, nurturing environment will begin to provide leaners with the security to achieve.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Adaptations to the working environment as required, such as a quiet or distraction free area within the classroom for individual work where needed. Teachers adapt the physical classroom environment to create a calm, predictable environment which is accessible to all learners. Environments and resources are tailored</a:t>
                      </a:r>
                      <a:r>
                        <a:rPr lang="en-GB" sz="1200" baseline="0" dirty="0"/>
                        <a:t> to the needs of the learner, providing stimulating and engaging learning experiences at a level where pupils feel safe and challenged.</a:t>
                      </a:r>
                    </a:p>
                    <a:p>
                      <a:pPr marL="171450" indent="-171450">
                        <a:buFont typeface="Arial" panose="020B0604020202020204" pitchFamily="34" charset="0"/>
                        <a:buChar char="•"/>
                      </a:pPr>
                      <a:r>
                        <a:rPr lang="en-GB" sz="1200" dirty="0"/>
                        <a:t>A calm and structured learning environment with nurturing classrooms that promote emotional health and wellbeing. Classrooms are communication friendly environments. There is specific support for targets which promote emotional health and wellbeing. The classroom is organised in a way that takes into consideration the impact of sensory information and environmental factors on emotional wellbeing.</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Opportunities for small group work and collective learning within the usual classroom planning and management, targeting key areas related to SEMH. Varied social groupings for learning to support learning and opportunities to build effective relationships. </a:t>
                      </a:r>
                    </a:p>
                    <a:p>
                      <a:pPr marL="171450" indent="-171450">
                        <a:buFont typeface="Arial" panose="020B0604020202020204" pitchFamily="34" charset="0"/>
                        <a:buChar char="•"/>
                      </a:pPr>
                      <a:r>
                        <a:rPr lang="en-GB" sz="1200" dirty="0"/>
                        <a:t>Access to a safe and consistent space within the school environment for de-escalation, regulation and/or reflection. To provide safe spaces where pupils can develop self and co-regulation strategies minimising the need for physical intervention and minimising the impact of behaviours that challenge. </a:t>
                      </a:r>
                    </a:p>
                    <a:p>
                      <a:pPr marL="171450" indent="-171450">
                        <a:buFont typeface="Arial" panose="020B0604020202020204" pitchFamily="34" charset="0"/>
                        <a:buChar char="•"/>
                      </a:pPr>
                      <a:r>
                        <a:rPr lang="en-GB" sz="1200" dirty="0"/>
                        <a:t>Learners have an environment to meet social/play needs, where learners can meet their physical needs and an environment where outdoor learning can promote confidence and challenge.</a:t>
                      </a:r>
                    </a:p>
                    <a:p>
                      <a:pPr marL="171450" indent="-171450">
                        <a:buFont typeface="Arial" panose="020B0604020202020204" pitchFamily="34" charset="0"/>
                        <a:buChar char="•"/>
                      </a:pPr>
                      <a:r>
                        <a:rPr lang="en-GB" sz="1200" dirty="0"/>
                        <a:t>Regular opportunities for staff to reflect on and share their practice in relation to meeting children’s social, emotional and mental health needs.</a:t>
                      </a:r>
                    </a:p>
                    <a:p>
                      <a:pPr marL="171450" indent="-171450">
                        <a:buFont typeface="Arial" panose="020B0604020202020204" pitchFamily="34" charset="0"/>
                        <a:buChar char="•"/>
                      </a:pPr>
                      <a:endParaRPr lang="en-GB" sz="11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indent="-171450">
                        <a:buFont typeface="Arial" panose="020B0604020202020204" pitchFamily="34" charset="0"/>
                        <a:buChar char="•"/>
                      </a:pPr>
                      <a:r>
                        <a:rPr lang="en-GB" sz="1200" dirty="0">
                          <a:latin typeface="+mn-lt"/>
                        </a:rPr>
                        <a:t>A safe and secure learning environment.</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Multi-agency working, including social care and CAMHS.</a:t>
                      </a:r>
                      <a:r>
                        <a:rPr lang="en-GB" sz="1200" dirty="0"/>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Inclusive,</a:t>
                      </a:r>
                      <a:r>
                        <a:rPr lang="en-GB" sz="1200" baseline="0" dirty="0"/>
                        <a:t> multi-sensory learning environments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Therapeutic</a:t>
                      </a:r>
                      <a:r>
                        <a:rPr lang="en-GB" sz="1200" baseline="0" dirty="0"/>
                        <a:t> spaces integrated within each classrooms, including: sensory space, movement spaces, quiet spaces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Fully</a:t>
                      </a:r>
                      <a:r>
                        <a:rPr lang="en-GB" sz="1200" baseline="0" dirty="0"/>
                        <a:t> equipped outdoor learning environment including outdoor learning</a:t>
                      </a:r>
                      <a:endParaRPr lang="en-GB" sz="1200" dirty="0">
                        <a:latin typeface="+mn-lt"/>
                      </a:endParaRPr>
                    </a:p>
                    <a:p>
                      <a:pPr marL="171450" indent="-171450">
                        <a:buFont typeface="Arial" panose="020B0604020202020204" pitchFamily="34" charset="0"/>
                        <a:buChar char="•"/>
                      </a:pPr>
                      <a:r>
                        <a:rPr lang="en-GB" sz="1200" dirty="0">
                          <a:latin typeface="+mn-lt"/>
                        </a:rPr>
                        <a:t>Trauma Informed Schools</a:t>
                      </a:r>
                      <a:r>
                        <a:rPr lang="en-GB" sz="1200" baseline="0" dirty="0">
                          <a:latin typeface="+mn-lt"/>
                        </a:rPr>
                        <a:t> embedded within the curriculum offer.</a:t>
                      </a:r>
                    </a:p>
                    <a:p>
                      <a:pPr marL="171450" indent="-171450">
                        <a:buFont typeface="Arial" panose="020B0604020202020204" pitchFamily="34" charset="0"/>
                        <a:buChar char="•"/>
                      </a:pPr>
                      <a:r>
                        <a:rPr lang="en-GB" sz="1200" dirty="0">
                          <a:latin typeface="+mn-lt"/>
                        </a:rPr>
                        <a:t>An enhanced level of targeted individual support with support staff to address specific individual need. </a:t>
                      </a:r>
                    </a:p>
                    <a:p>
                      <a:pPr marL="171450" indent="-171450">
                        <a:buFont typeface="Arial" panose="020B0604020202020204" pitchFamily="34" charset="0"/>
                        <a:buChar char="•"/>
                      </a:pPr>
                      <a:r>
                        <a:rPr lang="en-GB" sz="1200" dirty="0">
                          <a:latin typeface="+mn-lt"/>
                        </a:rPr>
                        <a:t>A responsive adult to provide additional support in class where necessary, to enable social coaching opportunities, and individual support where necessary and in a timely fashion, such as when the pupil is starting to become dysregulated.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Access to adults who have accessed training around attachment and understand how a child’s early experiences impact on their current emotional well-being</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All spaces</a:t>
                      </a:r>
                      <a:r>
                        <a:rPr lang="en-GB" sz="1200" baseline="0" dirty="0"/>
                        <a:t> should be welcoming and their use should be strategically planned and included within personal education plans. No spaces should be used as seclusion and their use as part of any intervention should be recorded and be in line with SPT behaviour policy.</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indent="-171450">
                        <a:buFont typeface="Arial" panose="020B0604020202020204" pitchFamily="34" charset="0"/>
                        <a:buChar char="•"/>
                      </a:pPr>
                      <a:r>
                        <a:rPr lang="en-GB" sz="1200" dirty="0"/>
                        <a:t>Learners will make personal and academic progress within a safe environment.</a:t>
                      </a:r>
                    </a:p>
                    <a:p>
                      <a:pPr marL="171450" indent="-171450">
                        <a:buFont typeface="Arial" panose="020B0604020202020204" pitchFamily="34" charset="0"/>
                        <a:buChar char="•"/>
                      </a:pPr>
                      <a:r>
                        <a:rPr lang="en-GB" sz="1200" dirty="0"/>
                        <a:t>A multi-agency approach will lead to measurable impact. </a:t>
                      </a:r>
                    </a:p>
                    <a:p>
                      <a:pPr marL="171450" indent="-171450">
                        <a:buFont typeface="Arial" panose="020B0604020202020204" pitchFamily="34" charset="0"/>
                        <a:buChar char="•"/>
                      </a:pPr>
                      <a:r>
                        <a:rPr lang="en-GB" sz="1200" dirty="0"/>
                        <a:t>pupils are able</a:t>
                      </a:r>
                      <a:r>
                        <a:rPr lang="en-GB" sz="1200" baseline="0" dirty="0"/>
                        <a:t> to learn in an inclusive environment alongside their peers. </a:t>
                      </a:r>
                      <a:r>
                        <a:rPr lang="en-GB" sz="1200" dirty="0"/>
                        <a:t>individual needs are met and bespoke learning offers can be managed</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Parents and pupils will share</a:t>
                      </a:r>
                      <a:r>
                        <a:rPr lang="en-GB" sz="1200" baseline="0" dirty="0"/>
                        <a:t> positive reflections of the impact of the school.</a:t>
                      </a:r>
                      <a:r>
                        <a:rPr lang="en-GB" sz="1200" dirty="0"/>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When engaged at the</a:t>
                      </a:r>
                      <a:r>
                        <a:rPr lang="en-GB" sz="1200" baseline="0" dirty="0"/>
                        <a:t> correct level, using motivating resources linked to preferred learning styles, children a significantly less likely to display behaviours that challenge.</a:t>
                      </a:r>
                      <a:endParaRPr lang="en-GB" sz="1200" dirty="0"/>
                    </a:p>
                    <a:p>
                      <a:pPr marL="171450" indent="-171450">
                        <a:buFont typeface="Arial" panose="020B0604020202020204" pitchFamily="34" charset="0"/>
                        <a:buChar char="•"/>
                      </a:pPr>
                      <a:endParaRPr lang="en-GB" sz="1100" dirty="0"/>
                    </a:p>
                    <a:p>
                      <a:pPr marL="171450" indent="-171450">
                        <a:buFont typeface="Arial" panose="020B0604020202020204" pitchFamily="34" charset="0"/>
                        <a:buChar char="•"/>
                      </a:pP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extLst>
                  <a:ext uri="{0D108BD9-81ED-4DB2-BD59-A6C34878D82A}">
                    <a16:rowId xmlns:a16="http://schemas.microsoft.com/office/drawing/2014/main" val="3517094584"/>
                  </a:ext>
                </a:extLst>
              </a:tr>
            </a:tbl>
          </a:graphicData>
        </a:graphic>
      </p:graphicFrame>
    </p:spTree>
    <p:extLst>
      <p:ext uri="{BB962C8B-B14F-4D97-AF65-F5344CB8AC3E}">
        <p14:creationId xmlns:p14="http://schemas.microsoft.com/office/powerpoint/2010/main" val="36901218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30321370"/>
              </p:ext>
            </p:extLst>
          </p:nvPr>
        </p:nvGraphicFramePr>
        <p:xfrm>
          <a:off x="0" y="0"/>
          <a:ext cx="12197918" cy="7157330"/>
        </p:xfrm>
        <a:graphic>
          <a:graphicData uri="http://schemas.openxmlformats.org/drawingml/2006/table">
            <a:tbl>
              <a:tblPr firstRow="1" bandRow="1">
                <a:tableStyleId>{3C2FFA5D-87B4-456A-9821-1D502468CF0F}</a:tableStyleId>
              </a:tblPr>
              <a:tblGrid>
                <a:gridCol w="1914525">
                  <a:extLst>
                    <a:ext uri="{9D8B030D-6E8A-4147-A177-3AD203B41FA5}">
                      <a16:colId xmlns:a16="http://schemas.microsoft.com/office/drawing/2014/main" val="1424861884"/>
                    </a:ext>
                  </a:extLst>
                </a:gridCol>
                <a:gridCol w="4533900">
                  <a:extLst>
                    <a:ext uri="{9D8B030D-6E8A-4147-A177-3AD203B41FA5}">
                      <a16:colId xmlns:a16="http://schemas.microsoft.com/office/drawing/2014/main" val="1237133760"/>
                    </a:ext>
                  </a:extLst>
                </a:gridCol>
                <a:gridCol w="2757719">
                  <a:extLst>
                    <a:ext uri="{9D8B030D-6E8A-4147-A177-3AD203B41FA5}">
                      <a16:colId xmlns:a16="http://schemas.microsoft.com/office/drawing/2014/main" val="2081730176"/>
                    </a:ext>
                  </a:extLst>
                </a:gridCol>
                <a:gridCol w="2991774">
                  <a:extLst>
                    <a:ext uri="{9D8B030D-6E8A-4147-A177-3AD203B41FA5}">
                      <a16:colId xmlns:a16="http://schemas.microsoft.com/office/drawing/2014/main" val="3514771649"/>
                    </a:ext>
                  </a:extLst>
                </a:gridCol>
              </a:tblGrid>
              <a:tr h="573650">
                <a:tc>
                  <a:txBody>
                    <a:bodyPr/>
                    <a:lstStyle/>
                    <a:p>
                      <a:r>
                        <a:rPr lang="en-GB" sz="1200" baseline="0" dirty="0"/>
                        <a:t> Intent</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aseline="0" dirty="0"/>
                        <a:t>Curriculum overview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Implementation Overview</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9395277"/>
                  </a:ext>
                </a:extLst>
              </a:tr>
              <a:tr h="6284350">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To ensure all learners are supported to develop the skills needed to be prepared for the next stage of their educational journey.</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Tailoring academic support to meet the unique needs of pupils. This includes personalised  learning plans, differentiated instruction, and the use of appropriate teaching strategies and resources. The intent is to ensure that pupils with SEMH challenges can access the curriculum, make progress in their learning, and achieve their academic potential</a:t>
                      </a:r>
                      <a:endParaRPr lang="en-GB" sz="12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indent="-171450">
                        <a:buFont typeface="Arial" panose="020B0604020202020204" pitchFamily="34" charset="0"/>
                        <a:buChar char="•"/>
                      </a:pPr>
                      <a:r>
                        <a:rPr lang="en-GB" sz="1200" dirty="0"/>
                        <a:t>The curriculum allows pupils the opportunity to learn and develop in a supportive and creative environment, in which there is a focus on recognising achievement and supporting progression and in which pupils feel safe and are happy. </a:t>
                      </a:r>
                      <a:r>
                        <a:rPr lang="en-GB" sz="1200" baseline="0" dirty="0"/>
                        <a:t>Building relationships, confidence and resilience are key in their readiness to access curriculum learning. The </a:t>
                      </a:r>
                      <a:r>
                        <a:rPr lang="en-GB" sz="1200" dirty="0"/>
                        <a:t>curriculum integrates the development of SEMH skills within all subject areas</a:t>
                      </a:r>
                      <a:r>
                        <a:rPr lang="en-GB" sz="1200" baseline="0" dirty="0"/>
                        <a:t> </a:t>
                      </a:r>
                      <a:r>
                        <a:rPr lang="en-GB" sz="1200" dirty="0"/>
                        <a:t>(problem-solving, coping, conflict management, understanding and managing feelings). </a:t>
                      </a: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8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Emotional Literacy and Self-Regulation: The curriculum places a strong emphasis on emotional literacy and self-regulation. It provides explicit instruction on identifying and understanding emotions, managing stress and anxiety, developing coping strategies, and building healthy relationships. pupils learn to recognise and regulate their emotions effectively, which enhances their social interactions and academic engagement.</a:t>
                      </a:r>
                      <a:endParaRPr lang="en-GB" sz="1200"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A  broad, balanced and ambitious curriculum, based on the National Curriculum. This is blended with opportunities for pupils to develop functional skills, social, emotional and independence. It aims to promote the social, moral, spiritual and cultural development of the pupils as well as their intellectual and physical development. </a:t>
                      </a:r>
                      <a:r>
                        <a:rPr lang="en-GB" sz="1200" b="0" i="0" kern="1200" dirty="0">
                          <a:solidFill>
                            <a:schemeClr val="dk1"/>
                          </a:solidFill>
                          <a:effectLst/>
                          <a:latin typeface="+mn-lt"/>
                          <a:ea typeface="+mn-ea"/>
                          <a:cs typeface="+mn-cs"/>
                        </a:rPr>
                        <a:t>Provide pupils not only with the literacy skills to access curriculum successfully, but to foster a love for reading.</a:t>
                      </a:r>
                      <a:endParaRPr lang="en-GB" sz="120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Carefully sequenced learning from starting points that allows pupils to know more, remember more and do more, providing a range of group and individual interventions for those who require additional support. </a:t>
                      </a:r>
                    </a:p>
                    <a:p>
                      <a:endParaRPr lang="en-GB" sz="12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Multisensory and experiential approaches incorporate multisensory learning activities into the curriculum to engage students with different learning styles and provide practical experiences that enhance their social and emotional development.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In order to support the learner’s readiness to learn the curriculum will be a creative and flexible one, with TIS strategies at its heart.  An equal emphasis will be placed on Wellbeing and National Curriculum.</a:t>
                      </a:r>
                    </a:p>
                    <a:p>
                      <a:pPr marL="171450" indent="-171450">
                        <a:buFont typeface="Arial" panose="020B0604020202020204" pitchFamily="34" charset="0"/>
                        <a:buChar char="•"/>
                      </a:pPr>
                      <a:r>
                        <a:rPr lang="en-GB" sz="1200" dirty="0"/>
                        <a:t>EHCPs and resulting PLGs will drive the individual offers, ensuring learners feel safe and secure </a:t>
                      </a:r>
                    </a:p>
                    <a:p>
                      <a:pPr marL="171450" indent="-171450">
                        <a:buFont typeface="Arial" panose="020B0604020202020204" pitchFamily="34" charset="0"/>
                        <a:buChar char="•"/>
                      </a:pPr>
                      <a:r>
                        <a:rPr lang="en-GB" sz="1200" dirty="0"/>
                        <a:t>Outdoor</a:t>
                      </a:r>
                      <a:r>
                        <a:rPr lang="en-GB" sz="1200" baseline="0" dirty="0"/>
                        <a:t> learning opportunities including, forest schools, beach skills, </a:t>
                      </a:r>
                    </a:p>
                    <a:p>
                      <a:r>
                        <a:rPr lang="en-GB" sz="1200" baseline="0" dirty="0"/>
                        <a:t>Literacy intervention programmes include:  </a:t>
                      </a:r>
                    </a:p>
                    <a:p>
                      <a:pPr marL="171450" indent="-171450" algn="l">
                        <a:buFont typeface="Arial" panose="020B0604020202020204" pitchFamily="34" charset="0"/>
                        <a:buChar char="•"/>
                      </a:pPr>
                      <a:r>
                        <a:rPr lang="en-GB" sz="1200" b="0" i="0" kern="1200" dirty="0" err="1">
                          <a:solidFill>
                            <a:schemeClr val="dk1"/>
                          </a:solidFill>
                          <a:effectLst/>
                          <a:latin typeface="+mn-lt"/>
                          <a:ea typeface="+mn-ea"/>
                          <a:cs typeface="+mn-cs"/>
                        </a:rPr>
                        <a:t>Wordshark</a:t>
                      </a: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Accelerated Reading</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Beat Dyslexia</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Rapid Reader</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Clicker programme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Active Phonics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DALP</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Catch Up Reading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indent="-171450">
                        <a:buFont typeface="Arial" panose="020B0604020202020204" pitchFamily="34" charset="0"/>
                        <a:buChar char="•"/>
                      </a:pPr>
                      <a:r>
                        <a:rPr lang="en-GB" sz="1200" dirty="0"/>
                        <a:t>Learners will progress through EHCP and PLG targets</a:t>
                      </a:r>
                    </a:p>
                    <a:p>
                      <a:pPr marL="171450" indent="-171450">
                        <a:buFont typeface="Arial" panose="020B0604020202020204" pitchFamily="34" charset="0"/>
                        <a:buChar char="•"/>
                      </a:pPr>
                      <a:r>
                        <a:rPr lang="en-GB" sz="1200" dirty="0"/>
                        <a:t>Learners will make measurable progress through wellbeing including, motional assessment.</a:t>
                      </a:r>
                    </a:p>
                    <a:p>
                      <a:pPr marL="171450" indent="-171450">
                        <a:buFont typeface="Arial" panose="020B0604020202020204" pitchFamily="34" charset="0"/>
                        <a:buChar char="•"/>
                      </a:pPr>
                      <a:r>
                        <a:rPr lang="en-GB" sz="1200" dirty="0"/>
                        <a:t>Learners</a:t>
                      </a:r>
                      <a:r>
                        <a:rPr lang="en-GB" sz="1200" baseline="0" dirty="0"/>
                        <a:t> will make progress towards national curriculum outcomes.</a:t>
                      </a:r>
                    </a:p>
                    <a:p>
                      <a:pPr marL="171450" indent="-171450" algn="l">
                        <a:buFont typeface="Arial" panose="020B0604020202020204" pitchFamily="34" charset="0"/>
                        <a:buChar char="•"/>
                      </a:pPr>
                      <a:r>
                        <a:rPr lang="en-GB" sz="1200" baseline="0" dirty="0"/>
                        <a:t>Learners will transition to the most appropriate KS3/4 setting.</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Improved Emotional and Mental Health:  development of coping strategies, problem-solving skills, and the ability to regulate their emotions effectively.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Enhanced Social Skills and Relationships, fostering positive relationships, empathy, and effective communication skills. pupils learn to develop healthy friendships, resolve conflicts, and work collaboratively with others. By creating a supportive and inclusive environment, the curriculum helps pupils develop strong social skills, empathy, and a sense of belonging.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By fostering a positive and supportive environment, the curriculum helps to reduce barriers to learning, increases motivation, and improves academic performance.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extLst>
                  <a:ext uri="{0D108BD9-81ED-4DB2-BD59-A6C34878D82A}">
                    <a16:rowId xmlns:a16="http://schemas.microsoft.com/office/drawing/2014/main" val="3517094584"/>
                  </a:ext>
                </a:extLst>
              </a:tr>
            </a:tbl>
          </a:graphicData>
        </a:graphic>
      </p:graphicFrame>
    </p:spTree>
    <p:extLst>
      <p:ext uri="{BB962C8B-B14F-4D97-AF65-F5344CB8AC3E}">
        <p14:creationId xmlns:p14="http://schemas.microsoft.com/office/powerpoint/2010/main" val="5677613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66052803"/>
              </p:ext>
            </p:extLst>
          </p:nvPr>
        </p:nvGraphicFramePr>
        <p:xfrm>
          <a:off x="0" y="0"/>
          <a:ext cx="12197918" cy="6858000"/>
        </p:xfrm>
        <a:graphic>
          <a:graphicData uri="http://schemas.openxmlformats.org/drawingml/2006/table">
            <a:tbl>
              <a:tblPr firstRow="1" bandRow="1">
                <a:tableStyleId>{3C2FFA5D-87B4-456A-9821-1D502468CF0F}</a:tableStyleId>
              </a:tblPr>
              <a:tblGrid>
                <a:gridCol w="1924050">
                  <a:extLst>
                    <a:ext uri="{9D8B030D-6E8A-4147-A177-3AD203B41FA5}">
                      <a16:colId xmlns:a16="http://schemas.microsoft.com/office/drawing/2014/main" val="1424861884"/>
                    </a:ext>
                  </a:extLst>
                </a:gridCol>
                <a:gridCol w="5124450">
                  <a:extLst>
                    <a:ext uri="{9D8B030D-6E8A-4147-A177-3AD203B41FA5}">
                      <a16:colId xmlns:a16="http://schemas.microsoft.com/office/drawing/2014/main" val="1237133760"/>
                    </a:ext>
                  </a:extLst>
                </a:gridCol>
                <a:gridCol w="2486025">
                  <a:extLst>
                    <a:ext uri="{9D8B030D-6E8A-4147-A177-3AD203B41FA5}">
                      <a16:colId xmlns:a16="http://schemas.microsoft.com/office/drawing/2014/main" val="2081730176"/>
                    </a:ext>
                  </a:extLst>
                </a:gridCol>
                <a:gridCol w="2663393">
                  <a:extLst>
                    <a:ext uri="{9D8B030D-6E8A-4147-A177-3AD203B41FA5}">
                      <a16:colId xmlns:a16="http://schemas.microsoft.com/office/drawing/2014/main" val="3514771649"/>
                    </a:ext>
                  </a:extLst>
                </a:gridCol>
              </a:tblGrid>
              <a:tr h="643489">
                <a:tc>
                  <a:txBody>
                    <a:bodyPr/>
                    <a:lstStyle/>
                    <a:p>
                      <a:r>
                        <a:rPr lang="en-GB" sz="1200" baseline="0" dirty="0"/>
                        <a:t> Intent</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baseline="0" dirty="0"/>
                        <a:t>Curriculum overview </a:t>
                      </a:r>
                    </a:p>
                    <a:p>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GB" sz="1200" dirty="0"/>
                        <a:t>Implementation Overview</a:t>
                      </a: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200" dirty="0"/>
                        <a:t>Impact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99395277"/>
                  </a:ext>
                </a:extLst>
              </a:tr>
              <a:tr h="6214511">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To create a highly effective and inclusive educational environment that meets the social, emotional, and mental health needs of pupils.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Provide exceptional support, tailored interventions, and a holistic approach to the well-being and academic progress of pupils with SEMH challenges </a:t>
                      </a:r>
                      <a:endParaRPr lang="en-GB" sz="1200" b="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aseline="0" dirty="0"/>
                        <a:t>Flexible approaches to delivering the National Curriculum are key in order to provide bespoke learning opportunities to engage learners in ways linked to strengths and interests </a:t>
                      </a:r>
                      <a:r>
                        <a:rPr lang="en-GB" sz="1200" dirty="0"/>
                        <a:t>, their learning style, and their developmental progress. Learning activities are differentiated for emotional and learning needs.</a:t>
                      </a:r>
                      <a:r>
                        <a:rPr lang="en-GB" sz="18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Holistic Development: An outstanding SEMH curriculum aims to support the holistic development of students. It recognizes that academic achievement is intertwined with social, emotional, and mental health well-being. The curriculum provides opportunities for students to develop their self-awareness, self-regulation, empathy, resilience, and other essential social and emotional skills.</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There is a clear and well- constructed PSHE and RSE offer; embedded British Values and a common approach to tackling intolerance.</a:t>
                      </a:r>
                    </a:p>
                    <a:p>
                      <a:endParaRPr lang="en-GB" sz="1200" baseline="0" dirty="0"/>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Provide a meaningful context for pupils’ learning and relate learning to their own experiences and interests, their learning style, their developmental progress and differentiate appropriately. All pupils access a social and emotional well-being curriculum both through dedicated PSHE and the wider curriculum. This is supported by the rest of the school experience and underpinned by complementary work with staff.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Inclusion and Equity: The curriculum emphasises inclusion and equity by recognising and valuing the diverse needs and experiences of all pupils. It promotes a culture of acceptance, respect, and understanding, fostering an environment where every pupil feels valued and supported regardless of their social, emotional, or mental health challenges.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b="0" i="0" kern="1200" dirty="0">
                        <a:solidFill>
                          <a:schemeClr val="dk1"/>
                        </a:solidFill>
                        <a:effectLst/>
                        <a:latin typeface="+mn-lt"/>
                        <a:ea typeface="+mn-ea"/>
                        <a:cs typeface="+mn-cs"/>
                      </a:endParaRPr>
                    </a:p>
                    <a:p>
                      <a:endParaRPr lang="en-GB" sz="11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0" indent="0">
                        <a:buFont typeface="Arial" panose="020B0604020202020204" pitchFamily="34" charset="0"/>
                        <a:buNone/>
                      </a:pPr>
                      <a:r>
                        <a:rPr lang="en-GB" sz="1200" b="0" i="0" kern="1200" dirty="0">
                          <a:solidFill>
                            <a:schemeClr val="dk1"/>
                          </a:solidFill>
                          <a:effectLst/>
                          <a:latin typeface="+mn-lt"/>
                          <a:ea typeface="+mn-ea"/>
                          <a:cs typeface="+mn-cs"/>
                        </a:rPr>
                        <a:t>Therapeutic interventions include:</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Sensory intervention</a:t>
                      </a:r>
                    </a:p>
                    <a:p>
                      <a:pPr marL="171450" indent="-171450">
                        <a:buFont typeface="Arial" panose="020B0604020202020204" pitchFamily="34" charset="0"/>
                        <a:buChar char="•"/>
                      </a:pPr>
                      <a:r>
                        <a:rPr lang="en-GB" sz="1200" b="0" i="0" kern="1200" dirty="0" err="1">
                          <a:solidFill>
                            <a:schemeClr val="dk1"/>
                          </a:solidFill>
                          <a:effectLst/>
                          <a:latin typeface="+mn-lt"/>
                          <a:ea typeface="+mn-ea"/>
                          <a:cs typeface="+mn-cs"/>
                        </a:rPr>
                        <a:t>Theraplay</a:t>
                      </a:r>
                      <a:r>
                        <a:rPr lang="en-GB" sz="1200" b="0" i="0" kern="1200" dirty="0">
                          <a:solidFill>
                            <a:schemeClr val="dk1"/>
                          </a:solidFill>
                          <a:effectLst/>
                          <a:latin typeface="+mn-lt"/>
                          <a:ea typeface="+mn-ea"/>
                          <a:cs typeface="+mn-cs"/>
                        </a:rPr>
                        <a:t> approaches </a:t>
                      </a:r>
                    </a:p>
                    <a:p>
                      <a:pPr marL="171450" indent="-171450">
                        <a:buFont typeface="Arial" panose="020B0604020202020204" pitchFamily="34" charset="0"/>
                        <a:buChar char="•"/>
                      </a:pPr>
                      <a:r>
                        <a:rPr lang="en-GB" sz="1200" b="0" i="0" kern="1200" dirty="0" err="1">
                          <a:solidFill>
                            <a:schemeClr val="dk1"/>
                          </a:solidFill>
                          <a:effectLst/>
                          <a:latin typeface="+mn-lt"/>
                          <a:ea typeface="+mn-ea"/>
                          <a:cs typeface="+mn-cs"/>
                        </a:rPr>
                        <a:t>Interoception</a:t>
                      </a:r>
                      <a:r>
                        <a:rPr lang="en-GB" sz="1200" b="0" i="0" kern="1200" dirty="0">
                          <a:solidFill>
                            <a:schemeClr val="dk1"/>
                          </a:solidFill>
                          <a:effectLst/>
                          <a:latin typeface="+mn-lt"/>
                          <a:ea typeface="+mn-ea"/>
                          <a:cs typeface="+mn-cs"/>
                        </a:rPr>
                        <a:t> curriculum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Art therapy</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Rebound therapy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Equine therapy</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Play therapy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Lego therapy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Animal assisted intervention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Counselling/mentoring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Music therapy</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Sound bath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0" i="0" kern="1200" dirty="0">
                          <a:solidFill>
                            <a:schemeClr val="dk1"/>
                          </a:solidFill>
                          <a:effectLst/>
                          <a:latin typeface="+mn-lt"/>
                          <a:ea typeface="+mn-ea"/>
                          <a:cs typeface="+mn-cs"/>
                        </a:rPr>
                        <a:t>Therapeutic Approaches: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Incorporating elements of cognitive-behavioural  therapy, mindfulness  or other evidence-based practices to support pupils' emotional well-being and personal growth.</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1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100" b="0" i="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Long-Term Well-being and Success: The skills and knowledge gained extend beyond the classroom and have a lasting impact on pupils' lives, preparing them for future challenges and increasing their chances of long-term success.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The curriculum is adaptable and responsive to the evolving needs of pupils. The curriculum is reviewed and revised periodically based on feedback from pupils, teachers, families, and mental health professionals to ensure its continued effective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The curriculum is  comprehensive, personalised and promotes the social, emotional, and mental health well-being of students.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800" b="0" i="0" kern="1200" dirty="0">
                        <a:solidFill>
                          <a:schemeClr val="dk1"/>
                        </a:solidFill>
                        <a:effectLst/>
                        <a:latin typeface="+mn-lt"/>
                        <a:ea typeface="+mn-ea"/>
                        <a:cs typeface="+mn-cs"/>
                      </a:endParaRPr>
                    </a:p>
                    <a:p>
                      <a:pPr marL="171450" indent="-171450" algn="l">
                        <a:buFont typeface="Arial" panose="020B0604020202020204" pitchFamily="34" charset="0"/>
                        <a:buChar char="•"/>
                      </a:pP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40000"/>
                        <a:lumOff val="60000"/>
                        <a:alpha val="40000"/>
                      </a:schemeClr>
                    </a:solidFill>
                  </a:tcPr>
                </a:tc>
                <a:extLst>
                  <a:ext uri="{0D108BD9-81ED-4DB2-BD59-A6C34878D82A}">
                    <a16:rowId xmlns:a16="http://schemas.microsoft.com/office/drawing/2014/main" val="3517094584"/>
                  </a:ext>
                </a:extLst>
              </a:tr>
            </a:tbl>
          </a:graphicData>
        </a:graphic>
      </p:graphicFrame>
    </p:spTree>
    <p:extLst>
      <p:ext uri="{BB962C8B-B14F-4D97-AF65-F5344CB8AC3E}">
        <p14:creationId xmlns:p14="http://schemas.microsoft.com/office/powerpoint/2010/main" val="656110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442860789"/>
              </p:ext>
            </p:extLst>
          </p:nvPr>
        </p:nvGraphicFramePr>
        <p:xfrm>
          <a:off x="0" y="1"/>
          <a:ext cx="12192000" cy="7198996"/>
        </p:xfrm>
        <a:graphic>
          <a:graphicData uri="http://schemas.openxmlformats.org/drawingml/2006/table">
            <a:tbl>
              <a:tblPr firstRow="1" bandRow="1">
                <a:tableStyleId>{F5AB1C69-6EDB-4FF4-983F-18BD219EF322}</a:tableStyleId>
              </a:tblPr>
              <a:tblGrid>
                <a:gridCol w="1943486">
                  <a:extLst>
                    <a:ext uri="{9D8B030D-6E8A-4147-A177-3AD203B41FA5}">
                      <a16:colId xmlns:a16="http://schemas.microsoft.com/office/drawing/2014/main" val="224122662"/>
                    </a:ext>
                  </a:extLst>
                </a:gridCol>
                <a:gridCol w="3367218">
                  <a:extLst>
                    <a:ext uri="{9D8B030D-6E8A-4147-A177-3AD203B41FA5}">
                      <a16:colId xmlns:a16="http://schemas.microsoft.com/office/drawing/2014/main" val="1464699250"/>
                    </a:ext>
                  </a:extLst>
                </a:gridCol>
                <a:gridCol w="2779911">
                  <a:extLst>
                    <a:ext uri="{9D8B030D-6E8A-4147-A177-3AD203B41FA5}">
                      <a16:colId xmlns:a16="http://schemas.microsoft.com/office/drawing/2014/main" val="2893230986"/>
                    </a:ext>
                  </a:extLst>
                </a:gridCol>
                <a:gridCol w="4101385">
                  <a:extLst>
                    <a:ext uri="{9D8B030D-6E8A-4147-A177-3AD203B41FA5}">
                      <a16:colId xmlns:a16="http://schemas.microsoft.com/office/drawing/2014/main" val="2354075033"/>
                    </a:ext>
                  </a:extLst>
                </a:gridCol>
              </a:tblGrid>
              <a:tr h="312669">
                <a:tc gridSpan="4">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b="1" i="0" dirty="0">
                          <a:effectLst/>
                          <a:latin typeface="+mn-lt"/>
                          <a:ea typeface="Verdana" panose="020B0604030504040204" pitchFamily="34" charset="0"/>
                        </a:rPr>
                        <a:t>Teaching</a:t>
                      </a:r>
                      <a:r>
                        <a:rPr lang="en-GB" sz="1400" b="1" i="0" baseline="0" dirty="0">
                          <a:effectLst/>
                          <a:latin typeface="+mn-lt"/>
                          <a:ea typeface="Verdana" panose="020B0604030504040204" pitchFamily="34" charset="0"/>
                        </a:rPr>
                        <a:t> and </a:t>
                      </a:r>
                      <a:r>
                        <a:rPr lang="en-GB" sz="1400" b="1" i="0" dirty="0">
                          <a:effectLst/>
                          <a:latin typeface="+mn-lt"/>
                          <a:ea typeface="Verdana" panose="020B0604030504040204" pitchFamily="34" charset="0"/>
                        </a:rPr>
                        <a:t>Learning / Approach</a:t>
                      </a:r>
                    </a:p>
                  </a:txBody>
                  <a:tcPr marL="45720" marR="45720">
                    <a:solidFill>
                      <a:srgbClr val="1D99A0"/>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solidFill>
                      <a:srgbClr val="8CD6C0"/>
                    </a:solidFill>
                  </a:tcPr>
                </a:tc>
                <a:extLst>
                  <a:ext uri="{0D108BD9-81ED-4DB2-BD59-A6C34878D82A}">
                    <a16:rowId xmlns:a16="http://schemas.microsoft.com/office/drawing/2014/main" val="394535367"/>
                  </a:ext>
                </a:extLst>
              </a:tr>
              <a:tr h="844205">
                <a:tc gridSpan="4">
                  <a:txBody>
                    <a:bodyPr/>
                    <a:lstStyle/>
                    <a:p>
                      <a:r>
                        <a:rPr lang="en-GB" sz="1200" dirty="0">
                          <a:solidFill>
                            <a:schemeClr val="bg1"/>
                          </a:solidFill>
                          <a:latin typeface="+mn-lt"/>
                        </a:rPr>
                        <a:t>The approach to teaching and learning will  provide child centred access to the National Curriculum, where wellbeing and the education healthcare plan</a:t>
                      </a:r>
                      <a:r>
                        <a:rPr lang="en-GB" sz="1200" baseline="0" dirty="0">
                          <a:solidFill>
                            <a:schemeClr val="bg1"/>
                          </a:solidFill>
                          <a:latin typeface="+mn-lt"/>
                        </a:rPr>
                        <a:t> ensure readiness to learn and drive progress.  The National Curriculum, Wellbeing and EHCP outcomes will take equal value in order to provide learners with a balanced curriculum that ensures pupils become confident and resilient learners.  The teaching approach should be flexible with ongoing opportunities for community/outdoor learning. </a:t>
                      </a:r>
                      <a:endParaRPr lang="en-GB" sz="1200" dirty="0">
                        <a:solidFill>
                          <a:schemeClr val="bg1"/>
                        </a:solidFill>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extLst>
                  <a:ext uri="{0D108BD9-81ED-4DB2-BD59-A6C34878D82A}">
                    <a16:rowId xmlns:a16="http://schemas.microsoft.com/office/drawing/2014/main" val="2358910615"/>
                  </a:ext>
                </a:extLst>
              </a:tr>
              <a:tr h="281402">
                <a:tc>
                  <a:txBody>
                    <a:bodyPr/>
                    <a:lstStyle/>
                    <a:p>
                      <a:r>
                        <a:rPr lang="en-GB" sz="1200" b="1" dirty="0">
                          <a:solidFill>
                            <a:schemeClr val="bg1"/>
                          </a:solidFill>
                          <a:latin typeface="+mn-lt"/>
                        </a:rPr>
                        <a:t>Intent  </a:t>
                      </a:r>
                    </a:p>
                  </a:txBody>
                  <a:tcPr marL="45720" marR="45720">
                    <a:lnB w="12700" cap="flat" cmpd="sng" algn="ctr">
                      <a:solidFill>
                        <a:schemeClr val="tx1"/>
                      </a:solidFill>
                      <a:prstDash val="solid"/>
                      <a:round/>
                      <a:headEnd type="none" w="med" len="med"/>
                      <a:tailEnd type="none" w="med" len="med"/>
                    </a:lnB>
                    <a:solidFill>
                      <a:srgbClr val="1D99A0"/>
                    </a:solidFill>
                  </a:tcPr>
                </a:tc>
                <a:tc>
                  <a:txBody>
                    <a:bodyPr/>
                    <a:lstStyle/>
                    <a:p>
                      <a:r>
                        <a:rPr lang="en-GB" sz="1200" b="1" dirty="0">
                          <a:solidFill>
                            <a:schemeClr val="bg1"/>
                          </a:solidFill>
                          <a:latin typeface="+mn-lt"/>
                        </a:rPr>
                        <a:t>teaching and learning overview </a:t>
                      </a:r>
                    </a:p>
                  </a:txBody>
                  <a:tcPr marL="45720" marR="45720">
                    <a:lnB w="12700" cap="flat" cmpd="sng" algn="ctr">
                      <a:solidFill>
                        <a:schemeClr val="tx1"/>
                      </a:solidFill>
                      <a:prstDash val="solid"/>
                      <a:round/>
                      <a:headEnd type="none" w="med" len="med"/>
                      <a:tailEnd type="none" w="med" len="med"/>
                    </a:lnB>
                    <a:solidFill>
                      <a:srgbClr val="1D99A0"/>
                    </a:solidFill>
                  </a:tcPr>
                </a:tc>
                <a:tc>
                  <a:txBody>
                    <a:bodyPr/>
                    <a:lstStyle/>
                    <a:p>
                      <a:r>
                        <a:rPr lang="en-GB" sz="1200" b="1" dirty="0">
                          <a:solidFill>
                            <a:schemeClr val="bg1"/>
                          </a:solidFill>
                          <a:latin typeface="+mn-lt"/>
                        </a:rPr>
                        <a:t>Implementation overview </a:t>
                      </a:r>
                    </a:p>
                  </a:txBody>
                  <a:tcPr marL="45720" marR="45720">
                    <a:solidFill>
                      <a:srgbClr val="1D99A0"/>
                    </a:solidFill>
                  </a:tcPr>
                </a:tc>
                <a:tc>
                  <a:txBody>
                    <a:bodyPr/>
                    <a:lstStyle/>
                    <a:p>
                      <a:r>
                        <a:rPr lang="en-GB" sz="1200" b="1" dirty="0">
                          <a:solidFill>
                            <a:schemeClr val="bg1"/>
                          </a:solidFill>
                          <a:latin typeface="+mn-lt"/>
                        </a:rPr>
                        <a:t>Impact </a:t>
                      </a:r>
                    </a:p>
                  </a:txBody>
                  <a:tcPr marL="45720" marR="45720">
                    <a:solidFill>
                      <a:srgbClr val="1D99A0"/>
                    </a:solidFill>
                  </a:tcPr>
                </a:tc>
                <a:extLst>
                  <a:ext uri="{0D108BD9-81ED-4DB2-BD59-A6C34878D82A}">
                    <a16:rowId xmlns:a16="http://schemas.microsoft.com/office/drawing/2014/main" val="1874010930"/>
                  </a:ext>
                </a:extLst>
              </a:tr>
              <a:tr h="5419723">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dirty="0"/>
                        <a:t>To provide a safe, nurturing and positive learning environment, where all can achieve.</a:t>
                      </a:r>
                      <a:r>
                        <a:rPr lang="en-GB" sz="1200" b="0" i="0" dirty="0">
                          <a:effectLst/>
                        </a:rPr>
                        <a:t> </a:t>
                      </a:r>
                      <a:r>
                        <a:rPr lang="en-GB" sz="1200" b="0" dirty="0"/>
                        <a:t>pupils</a:t>
                      </a:r>
                      <a:r>
                        <a:rPr lang="en-GB" sz="1200" b="0" i="0" dirty="0">
                          <a:effectLst/>
                        </a:rPr>
                        <a:t> are treated with dignity and respect and given equality of opportunity.</a:t>
                      </a:r>
                      <a:r>
                        <a:rPr lang="en-GB" sz="18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8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 Address the individual needs of pupils;  understanding their social, emotional, and mental health challenges and tailoring teaching approaches, resources, and support to accommodate their specific requirements. The intent is to provide personalised learning experiences that promote growth and success.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dirty="0">
                        <a:effectLst/>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dirty="0">
                        <a:effectLst/>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dirty="0">
                        <a:effectLst/>
                      </a:endParaRPr>
                    </a:p>
                  </a:txBody>
                  <a:tcPr marL="45720" marR="45720">
                    <a:lnT w="12700" cap="flat" cmpd="sng" algn="ctr">
                      <a:solidFill>
                        <a:schemeClr val="tx1"/>
                      </a:solidFill>
                      <a:prstDash val="solid"/>
                      <a:round/>
                      <a:headEnd type="none" w="med" len="med"/>
                      <a:tailEnd type="none" w="med" len="med"/>
                    </a:lnT>
                    <a:solidFill>
                      <a:srgbClr val="CCDDD7"/>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Staff foster expectations of high achievement and provide opportunities for all pupils to succeed regardless of level of need or ability.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baseline="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baseline="0" dirty="0">
                          <a:solidFill>
                            <a:schemeClr val="dk1"/>
                          </a:solidFill>
                          <a:effectLst/>
                          <a:latin typeface="+mn-lt"/>
                          <a:ea typeface="+mn-ea"/>
                          <a:cs typeface="+mn-cs"/>
                        </a:rPr>
                        <a:t>G</a:t>
                      </a:r>
                      <a:r>
                        <a:rPr lang="en-GB" sz="1200" b="0" i="0" kern="1200" dirty="0">
                          <a:solidFill>
                            <a:schemeClr val="dk1"/>
                          </a:solidFill>
                          <a:effectLst/>
                          <a:latin typeface="+mn-lt"/>
                          <a:ea typeface="+mn-ea"/>
                          <a:cs typeface="+mn-cs"/>
                        </a:rPr>
                        <a:t>aps in learning often result from avoidant behaviours or emotional barriers. As educators, understanding a child’s interest or preference becomes vital to tailor strategies that promote not just academic achievement, but also emotional stability and resilience.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Staff recognise the diverse needs of pupils and provide individualised instruction tailored to their specific requirements. Teachers are trained to understand the social and emotional factors that may impact pupils' learning and adapt their teaching strategies accordingly. This personalised approach ensures that pupils receive the necessary support and accommodations to succeed academically.</a:t>
                      </a:r>
                      <a:endParaRPr lang="en-GB" sz="1200" dirty="0">
                        <a:latin typeface="+mn-lt"/>
                      </a:endParaRPr>
                    </a:p>
                  </a:txBody>
                  <a:tcPr marL="45720" marR="45720">
                    <a:lnT w="12700" cap="flat" cmpd="sng" algn="ctr">
                      <a:solidFill>
                        <a:schemeClr val="tx1"/>
                      </a:solidFill>
                      <a:prstDash val="solid"/>
                      <a:round/>
                      <a:headEnd type="none" w="med" len="med"/>
                      <a:tailEnd type="none" w="med" len="med"/>
                    </a:lnT>
                    <a:solidFill>
                      <a:srgbClr val="CCDDD7"/>
                    </a:solidFill>
                  </a:tcPr>
                </a:tc>
                <a:tc>
                  <a:txBody>
                    <a:bodyPr/>
                    <a:lstStyle/>
                    <a:p>
                      <a:pPr marL="171450" indent="-171450">
                        <a:buFont typeface="Arial" panose="020B0604020202020204" pitchFamily="34" charset="0"/>
                        <a:buChar char="•"/>
                      </a:pPr>
                      <a:r>
                        <a:rPr lang="en-GB" sz="1200" baseline="0" dirty="0"/>
                        <a:t>Flexible teaching approaches to delivering the National Curriculum are key in order to provide bespoke learning opportunities to engage learners in ways linked to strengths and interests, while challenging. </a:t>
                      </a:r>
                    </a:p>
                    <a:p>
                      <a:pPr marL="171450" indent="-171450">
                        <a:buFont typeface="Arial" panose="020B0604020202020204" pitchFamily="34" charset="0"/>
                        <a:buChar char="•"/>
                      </a:pPr>
                      <a:r>
                        <a:rPr lang="en-GB" sz="1200" baseline="0" dirty="0"/>
                        <a:t>Highly bespoke interventions such as the </a:t>
                      </a:r>
                      <a:r>
                        <a:rPr lang="en-GB" sz="1200" baseline="0" dirty="0" err="1"/>
                        <a:t>Interoception</a:t>
                      </a:r>
                      <a:r>
                        <a:rPr lang="en-GB" sz="1200" baseline="0" dirty="0"/>
                        <a:t> Curriculum and Zones of Regulation. </a:t>
                      </a: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The use of relational based approaches.  The use of trauma informed approaches and Motional assessment tool </a:t>
                      </a:r>
                      <a:r>
                        <a:rPr lang="en-GB" sz="1200" dirty="0"/>
                        <a:t>identify when and how to carry out an assessment of a child’s social and emotional development and potential barriers to learning.</a:t>
                      </a:r>
                      <a:r>
                        <a:rPr lang="en-GB" sz="12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The use of visual structures to support classroom routines and increase predictability, such as visual timetable and other symbols/photos, choice boards, now and Next, activity boxes.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kern="1200" baseline="0" dirty="0">
                        <a:solidFill>
                          <a:schemeClr val="dk1"/>
                        </a:solidFill>
                        <a:effectLst/>
                        <a:latin typeface="+mn-lt"/>
                        <a:ea typeface="+mn-ea"/>
                        <a:cs typeface="+mn-cs"/>
                      </a:endParaRPr>
                    </a:p>
                    <a:p>
                      <a:endParaRPr lang="en-GB" sz="1200" baseline="0" dirty="0">
                        <a:latin typeface="+mn-lt"/>
                      </a:endParaRPr>
                    </a:p>
                  </a:txBody>
                  <a:tcPr marL="45720" marR="45720">
                    <a:solidFill>
                      <a:srgbClr val="CCDDD7"/>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When engaged at the</a:t>
                      </a:r>
                      <a:r>
                        <a:rPr lang="en-GB" sz="1200" baseline="0" dirty="0">
                          <a:latin typeface="+mn-lt"/>
                        </a:rPr>
                        <a:t> correct level, using motivating resources linked to preferred learning styles, children a significantly less likely to display behaviours that challenge.</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EHCPs reviewed regularly and inform PLGs driving individual needs-based provision.</a:t>
                      </a:r>
                    </a:p>
                    <a:p>
                      <a:pPr marL="171450" indent="-171450">
                        <a:buFont typeface="Arial" panose="020B0604020202020204" pitchFamily="34" charset="0"/>
                        <a:buChar char="•"/>
                      </a:pPr>
                      <a:r>
                        <a:rPr lang="en-GB" sz="1200" dirty="0">
                          <a:latin typeface="+mn-lt"/>
                        </a:rPr>
                        <a:t>Staff understand and acknowledge that vulnerable children will need additional support to take risks within learning and build resilience.</a:t>
                      </a:r>
                    </a:p>
                    <a:p>
                      <a:pPr marL="171450" indent="-171450">
                        <a:buFont typeface="Arial" panose="020B0604020202020204" pitchFamily="34" charset="0"/>
                        <a:buChar char="•"/>
                      </a:pPr>
                      <a:r>
                        <a:rPr lang="en-GB" sz="1200" dirty="0">
                          <a:latin typeface="+mn-lt"/>
                        </a:rPr>
                        <a:t>Staff can identify when and how to carry out an assessment of a child’s social and emotional development and potential barriers to learning.</a:t>
                      </a: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Academic achievement: improved academic achievement by reducing behavioural issues, enhancing concentration, and increasing pupil engagement. pupils become more motivated, resilient, and better equipped to face challenges, leading to better learning outcomes.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Reduction in Behavioural Issues: By addressing the underlying social and emotional challenges pupils face, this can help reduce disruptive behaviours. t provides pupils with appropriate strategies to manage their emotions, make positive choices, and regulate their behaviour effectively.</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endParaRPr lang="en-GB" sz="1200" dirty="0">
                        <a:latin typeface="+mn-lt"/>
                      </a:endParaRPr>
                    </a:p>
                  </a:txBody>
                  <a:tcPr marL="45720" marR="45720">
                    <a:solidFill>
                      <a:srgbClr val="CCDDD7"/>
                    </a:solidFill>
                  </a:tcPr>
                </a:tc>
                <a:extLst>
                  <a:ext uri="{0D108BD9-81ED-4DB2-BD59-A6C34878D82A}">
                    <a16:rowId xmlns:a16="http://schemas.microsoft.com/office/drawing/2014/main" val="3270039010"/>
                  </a:ext>
                </a:extLst>
              </a:tr>
            </a:tbl>
          </a:graphicData>
        </a:graphic>
      </p:graphicFrame>
    </p:spTree>
    <p:extLst>
      <p:ext uri="{BB962C8B-B14F-4D97-AF65-F5344CB8AC3E}">
        <p14:creationId xmlns:p14="http://schemas.microsoft.com/office/powerpoint/2010/main" val="36776937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156405685"/>
              </p:ext>
            </p:extLst>
          </p:nvPr>
        </p:nvGraphicFramePr>
        <p:xfrm>
          <a:off x="0" y="1"/>
          <a:ext cx="12192000" cy="7386339"/>
        </p:xfrm>
        <a:graphic>
          <a:graphicData uri="http://schemas.openxmlformats.org/drawingml/2006/table">
            <a:tbl>
              <a:tblPr firstRow="1" bandRow="1">
                <a:tableStyleId>{F5AB1C69-6EDB-4FF4-983F-18BD219EF322}</a:tableStyleId>
              </a:tblPr>
              <a:tblGrid>
                <a:gridCol w="2085975">
                  <a:extLst>
                    <a:ext uri="{9D8B030D-6E8A-4147-A177-3AD203B41FA5}">
                      <a16:colId xmlns:a16="http://schemas.microsoft.com/office/drawing/2014/main" val="224122662"/>
                    </a:ext>
                  </a:extLst>
                </a:gridCol>
                <a:gridCol w="3224729">
                  <a:extLst>
                    <a:ext uri="{9D8B030D-6E8A-4147-A177-3AD203B41FA5}">
                      <a16:colId xmlns:a16="http://schemas.microsoft.com/office/drawing/2014/main" val="1464699250"/>
                    </a:ext>
                  </a:extLst>
                </a:gridCol>
                <a:gridCol w="3090346">
                  <a:extLst>
                    <a:ext uri="{9D8B030D-6E8A-4147-A177-3AD203B41FA5}">
                      <a16:colId xmlns:a16="http://schemas.microsoft.com/office/drawing/2014/main" val="2893230986"/>
                    </a:ext>
                  </a:extLst>
                </a:gridCol>
                <a:gridCol w="3790950">
                  <a:extLst>
                    <a:ext uri="{9D8B030D-6E8A-4147-A177-3AD203B41FA5}">
                      <a16:colId xmlns:a16="http://schemas.microsoft.com/office/drawing/2014/main" val="2354075033"/>
                    </a:ext>
                  </a:extLst>
                </a:gridCol>
              </a:tblGrid>
              <a:tr h="313639">
                <a:tc gridSpan="4">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sz="1400" b="1" i="0" dirty="0">
                          <a:effectLst/>
                          <a:latin typeface="+mn-lt"/>
                          <a:ea typeface="Verdana" panose="020B0604030504040204" pitchFamily="34" charset="0"/>
                        </a:rPr>
                        <a:t>Teaching</a:t>
                      </a:r>
                      <a:r>
                        <a:rPr lang="en-GB" sz="1400" b="1" i="0" baseline="0" dirty="0">
                          <a:effectLst/>
                          <a:latin typeface="+mn-lt"/>
                          <a:ea typeface="Verdana" panose="020B0604030504040204" pitchFamily="34" charset="0"/>
                        </a:rPr>
                        <a:t> and </a:t>
                      </a:r>
                      <a:r>
                        <a:rPr lang="en-GB" sz="1400" b="1" i="0" dirty="0">
                          <a:effectLst/>
                          <a:latin typeface="+mn-lt"/>
                          <a:ea typeface="Verdana" panose="020B0604030504040204" pitchFamily="34" charset="0"/>
                        </a:rPr>
                        <a:t>Learning / Approach</a:t>
                      </a:r>
                    </a:p>
                  </a:txBody>
                  <a:tcPr marL="45720" marR="45720">
                    <a:solidFill>
                      <a:srgbClr val="1D99A0"/>
                    </a:solidFill>
                  </a:tcPr>
                </a:tc>
                <a:tc hMerge="1">
                  <a:txBody>
                    <a:bodyPr/>
                    <a:lstStyle/>
                    <a:p>
                      <a:endParaRPr lang="en-GB" dirty="0"/>
                    </a:p>
                  </a:txBody>
                  <a:tcPr/>
                </a:tc>
                <a:tc hMerge="1">
                  <a:txBody>
                    <a:bodyPr/>
                    <a:lstStyle/>
                    <a:p>
                      <a:endParaRPr lang="en-GB" dirty="0"/>
                    </a:p>
                  </a:txBody>
                  <a:tcPr/>
                </a:tc>
                <a:tc hMerge="1">
                  <a:txBody>
                    <a:bodyPr/>
                    <a:lstStyle/>
                    <a:p>
                      <a:endParaRPr lang="en-GB" dirty="0"/>
                    </a:p>
                  </a:txBody>
                  <a:tcPr>
                    <a:solidFill>
                      <a:srgbClr val="8CD6C0"/>
                    </a:solidFill>
                  </a:tcPr>
                </a:tc>
                <a:extLst>
                  <a:ext uri="{0D108BD9-81ED-4DB2-BD59-A6C34878D82A}">
                    <a16:rowId xmlns:a16="http://schemas.microsoft.com/office/drawing/2014/main" val="394535367"/>
                  </a:ext>
                </a:extLst>
              </a:tr>
              <a:tr h="846825">
                <a:tc gridSpan="4">
                  <a:txBody>
                    <a:bodyPr/>
                    <a:lstStyle/>
                    <a:p>
                      <a:r>
                        <a:rPr lang="en-GB" sz="1200" dirty="0">
                          <a:solidFill>
                            <a:schemeClr val="bg1"/>
                          </a:solidFill>
                          <a:latin typeface="+mn-lt"/>
                        </a:rPr>
                        <a:t>The approach to teaching and learning will  provide child centred access to the National Curriculum, where wellbeing and the education healthcare plan</a:t>
                      </a:r>
                      <a:r>
                        <a:rPr lang="en-GB" sz="1200" baseline="0" dirty="0">
                          <a:solidFill>
                            <a:schemeClr val="bg1"/>
                          </a:solidFill>
                          <a:latin typeface="+mn-lt"/>
                        </a:rPr>
                        <a:t> ensure readiness to learn and drive progress.  The National Curriculum, Wellbeing and EHCP outcomes will take equal value in order to provide learners with a balanced curriculum that ensures pupils become confident and resilient learners.  The teaching approach should be flexible with ongoing opportunities for community/outdoor learning. </a:t>
                      </a:r>
                      <a:endParaRPr lang="en-GB" sz="1200" dirty="0">
                        <a:solidFill>
                          <a:schemeClr val="bg1"/>
                        </a:solidFill>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extLst>
                  <a:ext uri="{0D108BD9-81ED-4DB2-BD59-A6C34878D82A}">
                    <a16:rowId xmlns:a16="http://schemas.microsoft.com/office/drawing/2014/main" val="2358910615"/>
                  </a:ext>
                </a:extLst>
              </a:tr>
              <a:tr h="282275">
                <a:tc>
                  <a:txBody>
                    <a:bodyPr/>
                    <a:lstStyle/>
                    <a:p>
                      <a:r>
                        <a:rPr lang="en-GB" sz="1200" b="1" dirty="0">
                          <a:solidFill>
                            <a:schemeClr val="bg1"/>
                          </a:solidFill>
                          <a:latin typeface="+mn-lt"/>
                        </a:rPr>
                        <a:t>Intent</a:t>
                      </a:r>
                      <a:r>
                        <a:rPr lang="en-GB" sz="1200" dirty="0">
                          <a:solidFill>
                            <a:schemeClr val="tx1"/>
                          </a:solidFill>
                          <a:latin typeface="+mn-lt"/>
                        </a:rPr>
                        <a:t>  </a:t>
                      </a:r>
                    </a:p>
                  </a:txBody>
                  <a:tcPr marL="45720" marR="45720">
                    <a:lnB w="12700" cap="flat" cmpd="sng" algn="ctr">
                      <a:solidFill>
                        <a:schemeClr val="tx1"/>
                      </a:solidFill>
                      <a:prstDash val="solid"/>
                      <a:round/>
                      <a:headEnd type="none" w="med" len="med"/>
                      <a:tailEnd type="none" w="med" len="med"/>
                    </a:lnB>
                    <a:solidFill>
                      <a:srgbClr val="1D99A0"/>
                    </a:solidFill>
                  </a:tcPr>
                </a:tc>
                <a:tc>
                  <a:txBody>
                    <a:bodyPr/>
                    <a:lstStyle/>
                    <a:p>
                      <a:r>
                        <a:rPr lang="en-GB" sz="1200" b="1" dirty="0">
                          <a:solidFill>
                            <a:schemeClr val="bg1"/>
                          </a:solidFill>
                          <a:latin typeface="+mn-lt"/>
                        </a:rPr>
                        <a:t>teaching and learning overview </a:t>
                      </a:r>
                    </a:p>
                  </a:txBody>
                  <a:tcPr marL="45720" marR="45720">
                    <a:lnB w="12700" cap="flat" cmpd="sng" algn="ctr">
                      <a:solidFill>
                        <a:schemeClr val="tx1"/>
                      </a:solidFill>
                      <a:prstDash val="solid"/>
                      <a:round/>
                      <a:headEnd type="none" w="med" len="med"/>
                      <a:tailEnd type="none" w="med" len="med"/>
                    </a:lnB>
                    <a:solidFill>
                      <a:srgbClr val="1D99A0"/>
                    </a:solidFill>
                  </a:tcPr>
                </a:tc>
                <a:tc>
                  <a:txBody>
                    <a:bodyPr/>
                    <a:lstStyle/>
                    <a:p>
                      <a:r>
                        <a:rPr lang="en-GB" sz="1200" b="1" dirty="0">
                          <a:solidFill>
                            <a:schemeClr val="bg1"/>
                          </a:solidFill>
                          <a:latin typeface="+mn-lt"/>
                        </a:rPr>
                        <a:t>Implementation overview </a:t>
                      </a:r>
                    </a:p>
                  </a:txBody>
                  <a:tcPr marL="45720" marR="45720">
                    <a:solidFill>
                      <a:srgbClr val="1D99A0"/>
                    </a:solidFill>
                  </a:tcPr>
                </a:tc>
                <a:tc>
                  <a:txBody>
                    <a:bodyPr/>
                    <a:lstStyle/>
                    <a:p>
                      <a:r>
                        <a:rPr lang="en-GB" sz="1200" b="1" dirty="0">
                          <a:solidFill>
                            <a:schemeClr val="bg1"/>
                          </a:solidFill>
                          <a:latin typeface="+mn-lt"/>
                        </a:rPr>
                        <a:t>Impact </a:t>
                      </a:r>
                    </a:p>
                  </a:txBody>
                  <a:tcPr marL="45720" marR="45720">
                    <a:solidFill>
                      <a:srgbClr val="1D99A0"/>
                    </a:solidFill>
                  </a:tcPr>
                </a:tc>
                <a:extLst>
                  <a:ext uri="{0D108BD9-81ED-4DB2-BD59-A6C34878D82A}">
                    <a16:rowId xmlns:a16="http://schemas.microsoft.com/office/drawing/2014/main" val="1874010930"/>
                  </a:ext>
                </a:extLst>
              </a:tr>
              <a:tr h="5415260">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Providing structured Support and Routines: Teaching practices in an SEMH school provide structured support and establish predictable routines. Clear expectations, consistent routines, and visual aids help pupils feel secure and reduce anxiety. The intent is to create a stable and predictable learning environment that supports pupils’ focus, engagement and self-regulation.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dirty="0">
                        <a:effectLst/>
                      </a:endParaRPr>
                    </a:p>
                  </a:txBody>
                  <a:tcPr marL="45720" marR="45720" anchor="ctr">
                    <a:lnT w="12700" cap="flat" cmpd="sng" algn="ctr">
                      <a:solidFill>
                        <a:schemeClr val="tx1"/>
                      </a:solidFill>
                      <a:prstDash val="solid"/>
                      <a:round/>
                      <a:headEnd type="none" w="med" len="med"/>
                      <a:tailEnd type="none" w="med" len="med"/>
                    </a:lnT>
                    <a:solidFill>
                      <a:srgbClr val="CCDDD7"/>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Children’s learning is understood developmentally. Language is understood as a vital means of communication, and it is recognised by all staff that all behaviour is communication.</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Flexible teaching approach including bespoke timetable. Staff use a mediated learning approach and apply a ‘growth mindset’ to encourage self-efficacy, engagement and independence in learning regardless of pupil need.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mn-lt"/>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Staff use mediation and restorative approaches </a:t>
                      </a:r>
                      <a:r>
                        <a:rPr lang="en-GB" sz="1200" b="0" i="0" kern="1200" dirty="0">
                          <a:solidFill>
                            <a:schemeClr val="dk1"/>
                          </a:solidFill>
                          <a:effectLst/>
                          <a:latin typeface="+mn-lt"/>
                          <a:ea typeface="+mn-ea"/>
                          <a:cs typeface="+mn-cs"/>
                        </a:rPr>
                        <a:t> incorporating strategies and frameworks for managing challenging behaviour effectively. The whole school approach focuses on positive behaviour management techniques, restorative practices, conflict resolution skills, and building a positive and inclusive classroom culture. </a:t>
                      </a:r>
                      <a:endParaRPr lang="en-GB" sz="1200" dirty="0">
                        <a:latin typeface="+mn-lt"/>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mn-lt"/>
                      </a:endParaRPr>
                    </a:p>
                  </a:txBody>
                  <a:tcPr marL="45720" marR="45720">
                    <a:lnT w="12700" cap="flat" cmpd="sng" algn="ctr">
                      <a:solidFill>
                        <a:schemeClr val="tx1"/>
                      </a:solidFill>
                      <a:prstDash val="solid"/>
                      <a:round/>
                      <a:headEnd type="none" w="med" len="med"/>
                      <a:tailEnd type="none" w="med" len="med"/>
                    </a:lnT>
                    <a:solidFill>
                      <a:srgbClr val="CCDDD7"/>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The use of strategies to support concentration and engagement.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Highly trained staff are skilled in the use of restorative approaches to rebuild and strengthen relationships – pupil / pupil and staff / pupil</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Staff have continuing professional development including emotional literacy, trauma, neurodiversity, communication needs and relational approaches.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Staff have access to regular supervision and continuing professional development to support their wellbeing.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b="0" i="0" kern="1200" dirty="0">
                        <a:solidFill>
                          <a:schemeClr val="dk1"/>
                        </a:solidFill>
                        <a:effectLst/>
                        <a:latin typeface="+mn-lt"/>
                        <a:ea typeface="+mn-ea"/>
                        <a:cs typeface="+mn-cs"/>
                      </a:endParaRPr>
                    </a:p>
                    <a:p>
                      <a:endParaRPr lang="en-GB" sz="1100" b="0" i="0" kern="1200" baseline="0" dirty="0">
                        <a:solidFill>
                          <a:schemeClr val="dk1"/>
                        </a:solidFill>
                        <a:effectLst/>
                        <a:latin typeface="+mn-lt"/>
                        <a:ea typeface="+mn-ea"/>
                        <a:cs typeface="+mn-cs"/>
                      </a:endParaRPr>
                    </a:p>
                    <a:p>
                      <a:endParaRPr lang="en-GB" sz="1100" baseline="0" dirty="0">
                        <a:latin typeface="+mn-lt"/>
                      </a:endParaRPr>
                    </a:p>
                  </a:txBody>
                  <a:tcPr marL="45720" marR="45720">
                    <a:solidFill>
                      <a:srgbClr val="CCDDD7"/>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Improved attendance and school engagement: pupils feel connected and supported in their learning environment, positively impacting their attendance and overall school engagement.</a:t>
                      </a:r>
                      <a:r>
                        <a:rPr lang="en-GB" sz="1200" dirty="0">
                          <a:latin typeface="+mn-lt"/>
                        </a:rPr>
                        <a:t> Pastoral systems are well linked with SEN systems within school to ensure effective communication to frontline staff about pupils’ holistic needs and staff involvement in meeting these needs.</a:t>
                      </a: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100" dirty="0">
                        <a:latin typeface="+mn-lt"/>
                      </a:endParaRPr>
                    </a:p>
                    <a:p>
                      <a:pPr marL="171450" indent="-171450">
                        <a:buFont typeface="Arial" panose="020B0604020202020204" pitchFamily="34" charset="0"/>
                        <a:buChar char="•"/>
                      </a:pPr>
                      <a:endParaRPr lang="en-GB" sz="1100" dirty="0">
                        <a:latin typeface="+mn-lt"/>
                      </a:endParaRPr>
                    </a:p>
                  </a:txBody>
                  <a:tcPr marL="45720" marR="45720">
                    <a:solidFill>
                      <a:srgbClr val="CCDDD7"/>
                    </a:solidFill>
                  </a:tcPr>
                </a:tc>
                <a:extLst>
                  <a:ext uri="{0D108BD9-81ED-4DB2-BD59-A6C34878D82A}">
                    <a16:rowId xmlns:a16="http://schemas.microsoft.com/office/drawing/2014/main" val="3270039010"/>
                  </a:ext>
                </a:extLst>
              </a:tr>
            </a:tbl>
          </a:graphicData>
        </a:graphic>
      </p:graphicFrame>
    </p:spTree>
    <p:extLst>
      <p:ext uri="{BB962C8B-B14F-4D97-AF65-F5344CB8AC3E}">
        <p14:creationId xmlns:p14="http://schemas.microsoft.com/office/powerpoint/2010/main" val="994029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02942537"/>
              </p:ext>
            </p:extLst>
          </p:nvPr>
        </p:nvGraphicFramePr>
        <p:xfrm>
          <a:off x="0" y="3"/>
          <a:ext cx="12192001" cy="7013448"/>
        </p:xfrm>
        <a:graphic>
          <a:graphicData uri="http://schemas.openxmlformats.org/drawingml/2006/table">
            <a:tbl>
              <a:tblPr firstRow="1" bandRow="1">
                <a:tableStyleId>{F5AB1C69-6EDB-4FF4-983F-18BD219EF322}</a:tableStyleId>
              </a:tblPr>
              <a:tblGrid>
                <a:gridCol w="2276475">
                  <a:extLst>
                    <a:ext uri="{9D8B030D-6E8A-4147-A177-3AD203B41FA5}">
                      <a16:colId xmlns:a16="http://schemas.microsoft.com/office/drawing/2014/main" val="224122662"/>
                    </a:ext>
                  </a:extLst>
                </a:gridCol>
                <a:gridCol w="6485560">
                  <a:extLst>
                    <a:ext uri="{9D8B030D-6E8A-4147-A177-3AD203B41FA5}">
                      <a16:colId xmlns:a16="http://schemas.microsoft.com/office/drawing/2014/main" val="2893230986"/>
                    </a:ext>
                  </a:extLst>
                </a:gridCol>
                <a:gridCol w="3429966">
                  <a:extLst>
                    <a:ext uri="{9D8B030D-6E8A-4147-A177-3AD203B41FA5}">
                      <a16:colId xmlns:a16="http://schemas.microsoft.com/office/drawing/2014/main" val="2354075033"/>
                    </a:ext>
                  </a:extLst>
                </a:gridCol>
              </a:tblGrid>
              <a:tr h="284462">
                <a:tc gridSpan="3">
                  <a:txBody>
                    <a:bodyPr/>
                    <a:lstStyle/>
                    <a:p>
                      <a:pPr algn="ctr" rtl="0" fontAlgn="base"/>
                      <a:r>
                        <a:rPr lang="en-GB" sz="1400" b="1" i="0" dirty="0">
                          <a:effectLst/>
                          <a:latin typeface="Verdana" panose="020B0604030504040204" pitchFamily="34" charset="0"/>
                          <a:ea typeface="Verdana" panose="020B0604030504040204" pitchFamily="34" charset="0"/>
                        </a:rPr>
                        <a:t>Safeguarding  </a:t>
                      </a:r>
                    </a:p>
                  </a:txBody>
                  <a:tcPr marL="45720" marR="45720">
                    <a:solidFill>
                      <a:srgbClr val="66CCFF"/>
                    </a:solidFill>
                  </a:tcPr>
                </a:tc>
                <a:tc hMerge="1">
                  <a:txBody>
                    <a:bodyPr/>
                    <a:lstStyle/>
                    <a:p>
                      <a:endParaRPr lang="en-GB" dirty="0"/>
                    </a:p>
                  </a:txBody>
                  <a:tcPr/>
                </a:tc>
                <a:tc hMerge="1">
                  <a:txBody>
                    <a:bodyPr/>
                    <a:lstStyle/>
                    <a:p>
                      <a:endParaRPr lang="en-GB" dirty="0"/>
                    </a:p>
                  </a:txBody>
                  <a:tcPr>
                    <a:solidFill>
                      <a:srgbClr val="8CD6C0"/>
                    </a:solidFill>
                  </a:tcPr>
                </a:tc>
                <a:extLst>
                  <a:ext uri="{0D108BD9-81ED-4DB2-BD59-A6C34878D82A}">
                    <a16:rowId xmlns:a16="http://schemas.microsoft.com/office/drawing/2014/main" val="394535367"/>
                  </a:ext>
                </a:extLst>
              </a:tr>
              <a:tr h="256016">
                <a:tc>
                  <a:txBody>
                    <a:bodyPr/>
                    <a:lstStyle/>
                    <a:p>
                      <a:r>
                        <a:rPr lang="en-GB" sz="1200" b="1" dirty="0"/>
                        <a:t>Intent </a:t>
                      </a:r>
                    </a:p>
                    <a:p>
                      <a:endParaRPr lang="en-GB" sz="1050" dirty="0"/>
                    </a:p>
                  </a:txBody>
                  <a:tcPr marL="45720" marR="45720">
                    <a:solidFill>
                      <a:srgbClr val="66CCFF"/>
                    </a:solidFill>
                  </a:tcPr>
                </a:tc>
                <a:tc>
                  <a:txBody>
                    <a:bodyPr/>
                    <a:lstStyle/>
                    <a:p>
                      <a:r>
                        <a:rPr lang="en-GB" sz="1200" b="1" dirty="0"/>
                        <a:t>Implementation overview </a:t>
                      </a:r>
                    </a:p>
                  </a:txBody>
                  <a:tcPr marL="45720" marR="45720">
                    <a:solidFill>
                      <a:srgbClr val="66CCFF"/>
                    </a:solidFill>
                  </a:tcPr>
                </a:tc>
                <a:tc>
                  <a:txBody>
                    <a:bodyPr/>
                    <a:lstStyle/>
                    <a:p>
                      <a:r>
                        <a:rPr lang="en-GB" sz="1200" b="1" dirty="0"/>
                        <a:t>Impact </a:t>
                      </a:r>
                    </a:p>
                  </a:txBody>
                  <a:tcPr marL="45720" marR="45720">
                    <a:solidFill>
                      <a:srgbClr val="66CCFF"/>
                    </a:solidFill>
                  </a:tcPr>
                </a:tc>
                <a:extLst>
                  <a:ext uri="{0D108BD9-81ED-4DB2-BD59-A6C34878D82A}">
                    <a16:rowId xmlns:a16="http://schemas.microsoft.com/office/drawing/2014/main" val="1704447888"/>
                  </a:ext>
                </a:extLst>
              </a:tr>
              <a:tr h="5514293">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Safeguarding practices aim to create a safe and supportive environment in which pupils can learn, thrive, and reach their full potential. This involves fostering a positive school culture, ensuring physical safety, promoting healthy relationships, and providing appropriate support systems.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Protecting pupils from Harm: The primary intent of safeguarding practices is to protect pupils from physical, emotional, and psychological harm. This includes safeguarding them from abuse, neglect, bullying, discrimination, and other potential risks that may compromise their safety and well-being.</a:t>
                      </a: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endParaRPr lang="en-GB" sz="1200" b="0" i="0" kern="1200" dirty="0">
                        <a:solidFill>
                          <a:schemeClr val="dk1"/>
                        </a:solidFill>
                        <a:effectLst/>
                        <a:latin typeface="+mn-lt"/>
                        <a:ea typeface="+mn-ea"/>
                        <a:cs typeface="+mn-cs"/>
                      </a:endParaRPr>
                    </a:p>
                    <a:p>
                      <a:pPr marL="0" indent="0">
                        <a:buFont typeface="Arial" panose="020B0604020202020204" pitchFamily="34" charset="0"/>
                        <a:buNone/>
                      </a:pPr>
                      <a:r>
                        <a:rPr lang="en-GB" sz="1200" b="0" i="0" kern="1200" dirty="0">
                          <a:solidFill>
                            <a:schemeClr val="dk1"/>
                          </a:solidFill>
                          <a:effectLst/>
                          <a:latin typeface="+mn-lt"/>
                          <a:ea typeface="+mn-ea"/>
                          <a:cs typeface="+mn-cs"/>
                        </a:rPr>
                        <a:t>.</a:t>
                      </a:r>
                    </a:p>
                    <a:p>
                      <a:endParaRPr lang="en-GB" sz="1200" b="0" i="0" kern="1200" dirty="0">
                        <a:solidFill>
                          <a:schemeClr val="dk1"/>
                        </a:solidFill>
                        <a:effectLst/>
                        <a:latin typeface="+mn-lt"/>
                        <a:ea typeface="+mn-ea"/>
                        <a:cs typeface="+mn-cs"/>
                      </a:endParaRPr>
                    </a:p>
                    <a:p>
                      <a:endParaRPr lang="en-GB" sz="1200" b="0" i="0" kern="1200" dirty="0">
                        <a:solidFill>
                          <a:schemeClr val="dk1"/>
                        </a:solidFill>
                        <a:effectLst/>
                        <a:latin typeface="+mn-lt"/>
                        <a:ea typeface="+mn-ea"/>
                        <a:cs typeface="+mn-cs"/>
                      </a:endParaRPr>
                    </a:p>
                  </a:txBody>
                  <a:tcPr marL="45720" marR="45720" anchor="ctr">
                    <a:solidFill>
                      <a:schemeClr val="tx2">
                        <a:lumMod val="20000"/>
                        <a:lumOff val="80000"/>
                      </a:schemeClr>
                    </a:solidFill>
                  </a:tcPr>
                </a:tc>
                <a:tc>
                  <a:txBody>
                    <a:bodyPr/>
                    <a:lstStyle/>
                    <a:p>
                      <a:pPr marL="171450" indent="-171450">
                        <a:buFont typeface="Arial" panose="020B0604020202020204" pitchFamily="34" charset="0"/>
                        <a:buChar char="•"/>
                      </a:pPr>
                      <a:r>
                        <a:rPr lang="en-GB" sz="1200" dirty="0">
                          <a:latin typeface="+mn-lt"/>
                        </a:rPr>
                        <a:t>Designated safeguarding lead who supports staff to understand and identify any safeguarding concerns.</a:t>
                      </a:r>
                    </a:p>
                    <a:p>
                      <a:pPr marL="171450" indent="-171450">
                        <a:buFont typeface="Arial" panose="020B0604020202020204" pitchFamily="34" charset="0"/>
                        <a:buChar char="•"/>
                      </a:pPr>
                      <a:r>
                        <a:rPr lang="en-GB" sz="1200" dirty="0">
                          <a:latin typeface="+mn-lt"/>
                        </a:rPr>
                        <a:t>Classrooms are considered emotionally safe; there is a sense of warmth, supportiveness and responsiveness to pupils’ individual needs. </a:t>
                      </a:r>
                    </a:p>
                    <a:p>
                      <a:pPr marL="171450" indent="-171450">
                        <a:buFont typeface="Arial" panose="020B0604020202020204" pitchFamily="34" charset="0"/>
                        <a:buChar char="•"/>
                      </a:pPr>
                      <a:r>
                        <a:rPr lang="en-GB" sz="1200" dirty="0">
                          <a:latin typeface="+mn-lt"/>
                        </a:rPr>
                        <a:t>All pupils have access to a safe space in school for example, lunch and break provision provided which offers activities and support for all children and young people with a variety of needs and interests. </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Comprehensive Policies and Procedures: The school has robust safeguarding policies and procedures in place that are regularly reviewed and updated. These policies outline clear guidelines on identifying and responding to safeguarding concerns, reporting procedures, and the roles and responsibilities of staff members.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Staff Training and Awareness: All staff members, including teachers, support staff, and administrators receive regular training on safeguarding practices specific to SEMH needs. This training recognises signs of abuse, neglect, and mental health issues, as well as appropriate reporting and intervention strategies.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Creating a Safe Physical Environment: The physical environment of the school is designed to ensure the safety and well-being of pupils. This includes secure entrances and exits, adequate supervision in common areas, and measures to prevent bullying, harassment, or access by unauthorised individuals.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 Cury School fosters a culture that prioritises the safeguarding of pupils. This involves promoting open communication, encouraging reporting of concerns, and maintaining confidentiality when necessary. It also includes raising awareness among pupils about their rights and equipping them with the knowledge and skills to protect themselves and their peers.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Robust Recruitment and Selection Procedures: The school should have stringent recruitment and selection procedures in place to ensure that staff members are suitable to work with vulnerable pupils. This includes thorough background checks, including DBS (Disclosure and Barring Service) checks, and comprehensive reference checks.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Multi-agency Collaboration: collaborating effectively with external agencies, such as child protection services, mental health professionals, and social workers. Regular communication and coordination with these agencies ensure that pupils receive the necessary support and intervention when required.</a:t>
                      </a:r>
                    </a:p>
                  </a:txBody>
                  <a:tcPr marL="45720" marR="45720">
                    <a:solidFill>
                      <a:schemeClr val="tx2">
                        <a:lumMod val="20000"/>
                        <a:lumOff val="80000"/>
                      </a:schemeClr>
                    </a:solidFill>
                  </a:tcPr>
                </a:tc>
                <a:tc>
                  <a:txBody>
                    <a:bodyPr/>
                    <a:lstStyle/>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Ensuring Physical and Emotional Safety: Effective safeguarding measures create a safe and secure environment for pupils. This includes protection from physical harm, abuse, neglect, and bullying. When pupils feel safe, they can focus on their learning, build positive relationships, and develop a sense of trust in their school community.</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Early intervention can be provided to address mental health challenges, promote resilience, and support the development of healthy coping strategies.</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Effective safeguarding helps create a conducive atmosphere for learning, reducing barriers to engagement and allowing pupils to focus on their education.</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Safeguarding practices encourage positive relationships between pupils and staff members. This includes fostering open lines of communication, promoting trust, and creating a culture of mutual respect. Positive relationships contribute to a supportive learning environment, where pupils feel comfortable seeking help and guidance when needed.</a:t>
                      </a: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Effective safeguarding practices ensure compliance with legal and regulatory requirements related to child protection and safeguarding. Compliance builds trust and confidence in the school's commitment to safeguarding.</a:t>
                      </a:r>
                    </a:p>
                    <a:p>
                      <a:endParaRPr lang="en-GB" sz="970" dirty="0">
                        <a:latin typeface="+mn-lt"/>
                      </a:endParaRPr>
                    </a:p>
                  </a:txBody>
                  <a:tcPr marL="45720" marR="45720">
                    <a:solidFill>
                      <a:schemeClr val="tx2">
                        <a:lumMod val="20000"/>
                        <a:lumOff val="80000"/>
                      </a:schemeClr>
                    </a:solidFill>
                  </a:tcPr>
                </a:tc>
                <a:extLst>
                  <a:ext uri="{0D108BD9-81ED-4DB2-BD59-A6C34878D82A}">
                    <a16:rowId xmlns:a16="http://schemas.microsoft.com/office/drawing/2014/main" val="1874010930"/>
                  </a:ext>
                </a:extLst>
              </a:tr>
            </a:tbl>
          </a:graphicData>
        </a:graphic>
      </p:graphicFrame>
    </p:spTree>
    <p:extLst>
      <p:ext uri="{BB962C8B-B14F-4D97-AF65-F5344CB8AC3E}">
        <p14:creationId xmlns:p14="http://schemas.microsoft.com/office/powerpoint/2010/main" val="806533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4162777254"/>
              </p:ext>
            </p:extLst>
          </p:nvPr>
        </p:nvGraphicFramePr>
        <p:xfrm>
          <a:off x="0" y="0"/>
          <a:ext cx="12192000" cy="6946846"/>
        </p:xfrm>
        <a:graphic>
          <a:graphicData uri="http://schemas.openxmlformats.org/drawingml/2006/table">
            <a:tbl>
              <a:tblPr firstRow="1" bandRow="1">
                <a:tableStyleId>{F5AB1C69-6EDB-4FF4-983F-18BD219EF322}</a:tableStyleId>
              </a:tblPr>
              <a:tblGrid>
                <a:gridCol w="2743200">
                  <a:extLst>
                    <a:ext uri="{9D8B030D-6E8A-4147-A177-3AD203B41FA5}">
                      <a16:colId xmlns:a16="http://schemas.microsoft.com/office/drawing/2014/main" val="224122662"/>
                    </a:ext>
                  </a:extLst>
                </a:gridCol>
                <a:gridCol w="4937760">
                  <a:extLst>
                    <a:ext uri="{9D8B030D-6E8A-4147-A177-3AD203B41FA5}">
                      <a16:colId xmlns:a16="http://schemas.microsoft.com/office/drawing/2014/main" val="2893230986"/>
                    </a:ext>
                  </a:extLst>
                </a:gridCol>
                <a:gridCol w="4511040">
                  <a:extLst>
                    <a:ext uri="{9D8B030D-6E8A-4147-A177-3AD203B41FA5}">
                      <a16:colId xmlns:a16="http://schemas.microsoft.com/office/drawing/2014/main" val="2354075033"/>
                    </a:ext>
                  </a:extLst>
                </a:gridCol>
              </a:tblGrid>
              <a:tr h="282102">
                <a:tc gridSpan="3">
                  <a:txBody>
                    <a:bodyPr/>
                    <a:lstStyle/>
                    <a:p>
                      <a:pPr algn="ctr" rtl="0" fontAlgn="base"/>
                      <a:r>
                        <a:rPr lang="en-GB" sz="1400" b="1" i="0" dirty="0">
                          <a:solidFill>
                            <a:schemeClr val="bg1"/>
                          </a:solidFill>
                          <a:effectLst/>
                          <a:latin typeface="Verdana" panose="020B0604030504040204" pitchFamily="34" charset="0"/>
                          <a:ea typeface="Verdana" panose="020B0604030504040204" pitchFamily="34" charset="0"/>
                        </a:rPr>
                        <a:t>Community/inclusion and partnership working </a:t>
                      </a:r>
                    </a:p>
                  </a:txBody>
                  <a:tcPr marL="45720" marR="45720">
                    <a:solidFill>
                      <a:schemeClr val="tx2">
                        <a:lumMod val="50000"/>
                      </a:schemeClr>
                    </a:solidFill>
                  </a:tcPr>
                </a:tc>
                <a:tc hMerge="1">
                  <a:txBody>
                    <a:bodyPr/>
                    <a:lstStyle/>
                    <a:p>
                      <a:endParaRPr lang="en-GB" dirty="0"/>
                    </a:p>
                  </a:txBody>
                  <a:tcPr/>
                </a:tc>
                <a:tc hMerge="1">
                  <a:txBody>
                    <a:bodyPr/>
                    <a:lstStyle/>
                    <a:p>
                      <a:endParaRPr lang="en-GB" dirty="0"/>
                    </a:p>
                  </a:txBody>
                  <a:tcPr>
                    <a:solidFill>
                      <a:srgbClr val="8CD6C0"/>
                    </a:solidFill>
                  </a:tcPr>
                </a:tc>
                <a:extLst>
                  <a:ext uri="{0D108BD9-81ED-4DB2-BD59-A6C34878D82A}">
                    <a16:rowId xmlns:a16="http://schemas.microsoft.com/office/drawing/2014/main" val="394535367"/>
                  </a:ext>
                </a:extLst>
              </a:tr>
              <a:tr h="253892">
                <a:tc gridSpan="3">
                  <a:txBody>
                    <a:bodyPr/>
                    <a:lstStyle/>
                    <a:p>
                      <a:r>
                        <a:rPr lang="en-GB" sz="1200" b="1" dirty="0">
                          <a:solidFill>
                            <a:schemeClr val="bg2">
                              <a:lumMod val="75000"/>
                            </a:schemeClr>
                          </a:solidFill>
                          <a:latin typeface="+mn-lt"/>
                        </a:rPr>
                        <a:t>Cury school has an outward-facing approach to the community and to engaging with local communities and groups. </a:t>
                      </a:r>
                    </a:p>
                  </a:txBody>
                  <a:tcPr marL="45720" marR="45720">
                    <a:solidFill>
                      <a:schemeClr val="bg2">
                        <a:lumMod val="20000"/>
                        <a:lumOff val="80000"/>
                      </a:schemeClr>
                    </a:solidFill>
                  </a:tcPr>
                </a:tc>
                <a:tc hMerge="1">
                  <a:txBody>
                    <a:bodyPr/>
                    <a:lstStyle/>
                    <a:p>
                      <a:endParaRPr lang="en-GB" sz="1050" dirty="0">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extLst>
                  <a:ext uri="{0D108BD9-81ED-4DB2-BD59-A6C34878D82A}">
                    <a16:rowId xmlns:a16="http://schemas.microsoft.com/office/drawing/2014/main" val="2358910615"/>
                  </a:ext>
                </a:extLst>
              </a:tr>
              <a:tr h="253892">
                <a:tc>
                  <a:txBody>
                    <a:bodyPr/>
                    <a:lstStyle/>
                    <a:p>
                      <a:r>
                        <a:rPr lang="en-GB" sz="1200" b="1" dirty="0">
                          <a:latin typeface="+mn-lt"/>
                        </a:rPr>
                        <a:t>  Intent </a:t>
                      </a:r>
                    </a:p>
                  </a:txBody>
                  <a:tcPr marL="45720" marR="45720">
                    <a:lnR w="12700" cap="flat" cmpd="sng" algn="ctr">
                      <a:solidFill>
                        <a:schemeClr val="tx1"/>
                      </a:solidFill>
                      <a:prstDash val="solid"/>
                      <a:round/>
                      <a:headEnd type="none" w="med" len="med"/>
                      <a:tailEnd type="none" w="med" len="med"/>
                    </a:lnR>
                    <a:solidFill>
                      <a:schemeClr val="bg2">
                        <a:lumMod val="20000"/>
                        <a:lumOff val="80000"/>
                      </a:schemeClr>
                    </a:solidFill>
                  </a:tcPr>
                </a:tc>
                <a:tc>
                  <a:txBody>
                    <a:bodyPr/>
                    <a:lstStyle/>
                    <a:p>
                      <a:r>
                        <a:rPr lang="en-GB" sz="1200" b="1" dirty="0">
                          <a:latin typeface="+mn-lt"/>
                        </a:rPr>
                        <a:t>Implementation overview </a:t>
                      </a:r>
                    </a:p>
                  </a:txBody>
                  <a:tcPr marL="45720" marR="4572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bg2">
                        <a:lumMod val="20000"/>
                        <a:lumOff val="80000"/>
                      </a:schemeClr>
                    </a:solidFill>
                  </a:tcPr>
                </a:tc>
                <a:tc>
                  <a:txBody>
                    <a:bodyPr/>
                    <a:lstStyle/>
                    <a:p>
                      <a:r>
                        <a:rPr lang="en-GB" sz="1200" b="1" dirty="0">
                          <a:latin typeface="+mn-lt"/>
                        </a:rPr>
                        <a:t>Impact </a:t>
                      </a:r>
                    </a:p>
                  </a:txBody>
                  <a:tcPr marL="45720" marR="45720">
                    <a:lnL w="12700" cap="flat" cmpd="sng" algn="ctr">
                      <a:solidFill>
                        <a:schemeClr val="tx1"/>
                      </a:solidFill>
                      <a:prstDash val="solid"/>
                      <a:round/>
                      <a:headEnd type="none" w="med" len="med"/>
                      <a:tailEnd type="none" w="med" len="med"/>
                    </a:lnL>
                    <a:solidFill>
                      <a:schemeClr val="bg2">
                        <a:lumMod val="20000"/>
                        <a:lumOff val="80000"/>
                      </a:schemeClr>
                    </a:solidFill>
                  </a:tcPr>
                </a:tc>
                <a:extLst>
                  <a:ext uri="{0D108BD9-81ED-4DB2-BD59-A6C34878D82A}">
                    <a16:rowId xmlns:a16="http://schemas.microsoft.com/office/drawing/2014/main" val="2882067073"/>
                  </a:ext>
                </a:extLst>
              </a:tr>
              <a:tr h="6093406">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To build local links placing the school and its families within the heart of the community.</a:t>
                      </a:r>
                      <a:r>
                        <a:rPr lang="en-GB" sz="1200" dirty="0">
                          <a:latin typeface="+mn-lt"/>
                        </a:rPr>
                        <a: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dirty="0">
                        <a:latin typeface="+mn-lt"/>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mn-lt"/>
                        </a:rPr>
                        <a:t>Access outdoor / Community Learning Experiences</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dirty="0">
                        <a:latin typeface="+mn-lt"/>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To create a collaborative and supportive network that enhances the well-being and educational outcomes of pupils with social, emotional, and mental health challenges. The primary focus is on building strong relationships, sharing expertise and resources, and working together towards common goals.</a:t>
                      </a:r>
                      <a:endParaRPr lang="en-GB" sz="1200" dirty="0">
                        <a:latin typeface="+mn-lt"/>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100" dirty="0"/>
                    </a:p>
                    <a:p>
                      <a:endParaRPr lang="en-GB" sz="970" dirty="0">
                        <a:latin typeface="+mn-lt"/>
                      </a:endParaRPr>
                    </a:p>
                  </a:txBody>
                  <a:tcPr marL="45720" marR="45720">
                    <a:solidFill>
                      <a:schemeClr val="bg2">
                        <a:lumMod val="20000"/>
                        <a:lumOff val="80000"/>
                      </a:schemeClr>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Integrated Care Planning: Collaboratively developed individualised care plans that involve input from school staff, external agencies, professionals, parents, and the pupils themselves. These plans outline specific goals, interventions, and strategies to support the pupil's SEMH needs across different contexts, ensuring a consistent and coordinated approach. SITT team input and SERPS via pathway referral process.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kern="1200" dirty="0">
                        <a:solidFill>
                          <a:schemeClr val="dk1"/>
                        </a:solidFill>
                        <a:effectLst/>
                        <a:latin typeface="+mn-lt"/>
                        <a:ea typeface="+mn-ea"/>
                        <a:cs typeface="+mn-cs"/>
                      </a:endParaRP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Regular communication and sharing of Information: Maintaining regular and open communication channels with external agencies and professionals involved in supporting pupils' SEMH needs. This includes sharing relevant information about pupils' progress, challenges, and any changes in their circumstances to ensure a holistic understanding of their needs providing coordinated support.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Access to Specialist Services: pupils have access to specialised services provided by external agencies and professionals when necessary. This may include mental health assessments, counselling, therapy, mentoring programs, and other targeted interventions. SITT team referral process and external agencies to facilitate timely access to support.</a:t>
                      </a:r>
                    </a:p>
                    <a:p>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Establishing partnerships and fostering collaboration with a range of external agencies and professionals is crucial. This may include mental health services, counsellors, psychologists, social workers, community organisations, and local authorities. A coordinated approach ensures that pupils receive holistic support across different settings.</a:t>
                      </a:r>
                    </a:p>
                  </a:txBody>
                  <a:tcPr marL="45720" marR="45720">
                    <a:lnR w="12700" cap="flat" cmpd="sng" algn="ctr">
                      <a:solidFill>
                        <a:schemeClr val="tx1"/>
                      </a:solidFill>
                      <a:prstDash val="solid"/>
                      <a:round/>
                      <a:headEnd type="none" w="med" len="med"/>
                      <a:tailEnd type="none" w="med" len="med"/>
                    </a:lnR>
                    <a:solidFill>
                      <a:schemeClr val="bg2">
                        <a:lumMod val="20000"/>
                        <a:lumOff val="80000"/>
                      </a:schemeClr>
                    </a:solidFill>
                  </a:tcPr>
                </a:tc>
                <a:tc>
                  <a:txBody>
                    <a:bodyPr/>
                    <a:lstStyle/>
                    <a:p>
                      <a:pPr marL="171450" indent="-171450">
                        <a:buFont typeface="Arial" panose="020B0604020202020204" pitchFamily="34" charset="0"/>
                        <a:buChar char="•"/>
                      </a:pPr>
                      <a:r>
                        <a:rPr lang="en-GB" sz="1200" dirty="0"/>
                        <a:t>Links established and beneficial</a:t>
                      </a:r>
                      <a:r>
                        <a:rPr lang="en-GB" sz="1200" baseline="0" dirty="0"/>
                        <a:t> to school and community</a:t>
                      </a:r>
                      <a:r>
                        <a:rPr lang="en-GB" sz="1200" dirty="0"/>
                        <a:t>. Learners and families engage with community provisions.</a:t>
                      </a:r>
                      <a:r>
                        <a:rPr lang="en-GB" sz="18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Advocacy and Systemic Change: Partnership working can extend beyond individual cases and contribute to broader advocacy efforts and systemic change. By collaborating with external agencies, the school can work in partnership to identify systemic issues, influence policy development, and advocate for improved support and resources for pupils with SEMH challenges. This collective action helps drive positive changes in the educational landscape, benefiting all pupils with SEMH needs.</a:t>
                      </a:r>
                      <a:r>
                        <a:rPr lang="en-GB" sz="18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Through the SITT team pathways, there will be enhanced access to Specialised Services. Effective partnership working facilitates access to these specialised services, such as speech and language therapy, occupational therapy, counselling, and educational psychologists. Collaborating with these professionals enhances the quality of support provided to pupils and maximises their potential for success.</a:t>
                      </a:r>
                      <a:r>
                        <a:rPr lang="en-GB" sz="18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Coordinated and Timely Intervention: Effective partnership working enables SEMH schools to coordinate and deliver timely interventions for pupils. By sharing information and working collaboratively with external professionals, schools can identify early warning signs, address concerns promptly, and implement appropriate strategies and interventions to support pupils' well-being and progress. This coordinated approach minimizes delays and ensures a more targeted and effective response.</a:t>
                      </a:r>
                    </a:p>
                  </a:txBody>
                  <a:tcPr marL="45720" marR="45720">
                    <a:lnL w="12700" cap="flat" cmpd="sng" algn="ctr">
                      <a:solidFill>
                        <a:schemeClr val="tx1"/>
                      </a:solidFill>
                      <a:prstDash val="solid"/>
                      <a:round/>
                      <a:headEnd type="none" w="med" len="med"/>
                      <a:tailEnd type="none" w="med" len="med"/>
                    </a:lnL>
                    <a:solidFill>
                      <a:schemeClr val="bg2">
                        <a:lumMod val="20000"/>
                        <a:lumOff val="80000"/>
                      </a:schemeClr>
                    </a:solidFill>
                  </a:tcPr>
                </a:tc>
                <a:extLst>
                  <a:ext uri="{0D108BD9-81ED-4DB2-BD59-A6C34878D82A}">
                    <a16:rowId xmlns:a16="http://schemas.microsoft.com/office/drawing/2014/main" val="1874010930"/>
                  </a:ext>
                </a:extLst>
              </a:tr>
            </a:tbl>
          </a:graphicData>
        </a:graphic>
      </p:graphicFrame>
    </p:spTree>
    <p:extLst>
      <p:ext uri="{BB962C8B-B14F-4D97-AF65-F5344CB8AC3E}">
        <p14:creationId xmlns:p14="http://schemas.microsoft.com/office/powerpoint/2010/main" val="3667032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787429635"/>
              </p:ext>
            </p:extLst>
          </p:nvPr>
        </p:nvGraphicFramePr>
        <p:xfrm>
          <a:off x="0" y="0"/>
          <a:ext cx="12192000" cy="8247608"/>
        </p:xfrm>
        <a:graphic>
          <a:graphicData uri="http://schemas.openxmlformats.org/drawingml/2006/table">
            <a:tbl>
              <a:tblPr firstRow="1" bandRow="1">
                <a:tableStyleId>{F5AB1C69-6EDB-4FF4-983F-18BD219EF322}</a:tableStyleId>
              </a:tblPr>
              <a:tblGrid>
                <a:gridCol w="2996625">
                  <a:extLst>
                    <a:ext uri="{9D8B030D-6E8A-4147-A177-3AD203B41FA5}">
                      <a16:colId xmlns:a16="http://schemas.microsoft.com/office/drawing/2014/main" val="224122662"/>
                    </a:ext>
                  </a:extLst>
                </a:gridCol>
                <a:gridCol w="5626514">
                  <a:extLst>
                    <a:ext uri="{9D8B030D-6E8A-4147-A177-3AD203B41FA5}">
                      <a16:colId xmlns:a16="http://schemas.microsoft.com/office/drawing/2014/main" val="2893230986"/>
                    </a:ext>
                  </a:extLst>
                </a:gridCol>
                <a:gridCol w="3568861">
                  <a:extLst>
                    <a:ext uri="{9D8B030D-6E8A-4147-A177-3AD203B41FA5}">
                      <a16:colId xmlns:a16="http://schemas.microsoft.com/office/drawing/2014/main" val="2354075033"/>
                    </a:ext>
                  </a:extLst>
                </a:gridCol>
              </a:tblGrid>
              <a:tr h="322808">
                <a:tc gridSpan="3">
                  <a:txBody>
                    <a:bodyPr/>
                    <a:lstStyle/>
                    <a:p>
                      <a:pPr algn="ctr" rtl="0" fontAlgn="base"/>
                      <a:r>
                        <a:rPr lang="en-GB" sz="1400" b="1" i="0" dirty="0">
                          <a:solidFill>
                            <a:schemeClr val="bg1"/>
                          </a:solidFill>
                          <a:effectLst/>
                          <a:latin typeface="Verdana" panose="020B0604030504040204" pitchFamily="34" charset="0"/>
                          <a:ea typeface="Verdana" panose="020B0604030504040204" pitchFamily="34" charset="0"/>
                        </a:rPr>
                        <a:t>Community/inclusion and partnership working </a:t>
                      </a:r>
                    </a:p>
                  </a:txBody>
                  <a:tcPr marL="45720" marR="45720">
                    <a:solidFill>
                      <a:schemeClr val="tx2">
                        <a:lumMod val="50000"/>
                      </a:schemeClr>
                    </a:solidFill>
                  </a:tcPr>
                </a:tc>
                <a:tc hMerge="1">
                  <a:txBody>
                    <a:bodyPr/>
                    <a:lstStyle/>
                    <a:p>
                      <a:endParaRPr lang="en-GB" dirty="0"/>
                    </a:p>
                  </a:txBody>
                  <a:tcPr/>
                </a:tc>
                <a:tc hMerge="1">
                  <a:txBody>
                    <a:bodyPr/>
                    <a:lstStyle/>
                    <a:p>
                      <a:endParaRPr lang="en-GB" dirty="0"/>
                    </a:p>
                  </a:txBody>
                  <a:tcPr>
                    <a:solidFill>
                      <a:srgbClr val="8CD6C0"/>
                    </a:solidFill>
                  </a:tcPr>
                </a:tc>
                <a:extLst>
                  <a:ext uri="{0D108BD9-81ED-4DB2-BD59-A6C34878D82A}">
                    <a16:rowId xmlns:a16="http://schemas.microsoft.com/office/drawing/2014/main" val="394535367"/>
                  </a:ext>
                </a:extLst>
              </a:tr>
              <a:tr h="266316">
                <a:tc gridSpan="3">
                  <a:txBody>
                    <a:bodyPr/>
                    <a:lstStyle/>
                    <a:p>
                      <a:r>
                        <a:rPr lang="en-GB" sz="1200" b="1" dirty="0">
                          <a:latin typeface="+mn-lt"/>
                        </a:rPr>
                        <a:t>Cury school has an outward-facing approach to the community and to engaging with local communities and groups. </a:t>
                      </a:r>
                    </a:p>
                  </a:txBody>
                  <a:tcPr marL="45720" marR="45720">
                    <a:solidFill>
                      <a:schemeClr val="bg2">
                        <a:lumMod val="20000"/>
                        <a:lumOff val="80000"/>
                      </a:schemeClr>
                    </a:solidFill>
                  </a:tcPr>
                </a:tc>
                <a:tc hMerge="1">
                  <a:txBody>
                    <a:bodyPr/>
                    <a:lstStyle/>
                    <a:p>
                      <a:endParaRPr lang="en-GB" sz="1050" dirty="0">
                        <a:latin typeface="+mn-lt"/>
                      </a:endParaRPr>
                    </a:p>
                  </a:txBody>
                  <a:tcPr marL="45720" marR="45720">
                    <a:solidFill>
                      <a:srgbClr val="1D99A0"/>
                    </a:solidFill>
                  </a:tcPr>
                </a:tc>
                <a:tc hMerge="1">
                  <a:txBody>
                    <a:bodyPr/>
                    <a:lstStyle/>
                    <a:p>
                      <a:endParaRPr lang="en-GB" sz="1050" dirty="0">
                        <a:latin typeface="+mn-lt"/>
                      </a:endParaRPr>
                    </a:p>
                  </a:txBody>
                  <a:tcPr marL="45720" marR="45720">
                    <a:solidFill>
                      <a:srgbClr val="1D99A0"/>
                    </a:solidFill>
                  </a:tcPr>
                </a:tc>
                <a:extLst>
                  <a:ext uri="{0D108BD9-81ED-4DB2-BD59-A6C34878D82A}">
                    <a16:rowId xmlns:a16="http://schemas.microsoft.com/office/drawing/2014/main" val="2358910615"/>
                  </a:ext>
                </a:extLst>
              </a:tr>
              <a:tr h="266316">
                <a:tc gridSpan="3">
                  <a:txBody>
                    <a:bodyPr/>
                    <a:lstStyle/>
                    <a:p>
                      <a:endParaRPr lang="en-GB" sz="1200" b="1" dirty="0">
                        <a:latin typeface="+mn-lt"/>
                      </a:endParaRPr>
                    </a:p>
                  </a:txBody>
                  <a:tcPr marL="45720" marR="45720">
                    <a:solidFill>
                      <a:schemeClr val="bg2">
                        <a:lumMod val="20000"/>
                        <a:lumOff val="80000"/>
                      </a:schemeClr>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274563611"/>
                  </a:ext>
                </a:extLst>
              </a:tr>
              <a:tr h="676026">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Partnership working fosters strong relationships and collaboration between the school and parents/guardians of SEMH pupils. </a:t>
                      </a:r>
                    </a:p>
                    <a:p>
                      <a:pPr marL="0" marR="0" lvl="0" indent="0" algn="l" defTabSz="4572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200" b="0" i="0" kern="1200" dirty="0">
                        <a:solidFill>
                          <a:schemeClr val="dk1"/>
                        </a:solidFill>
                        <a:effectLst/>
                        <a:latin typeface="+mn-lt"/>
                        <a:ea typeface="+mn-ea"/>
                        <a:cs typeface="+mn-cs"/>
                      </a:endParaRPr>
                    </a:p>
                    <a:p>
                      <a:pPr marL="171450" indent="-171450">
                        <a:buFont typeface="Arial" panose="020B0604020202020204" pitchFamily="34" charset="0"/>
                        <a:buChar char="•"/>
                      </a:pPr>
                      <a:r>
                        <a:rPr lang="en-GB" sz="1200" b="0" i="0" kern="1200" dirty="0">
                          <a:solidFill>
                            <a:schemeClr val="dk1"/>
                          </a:solidFill>
                          <a:effectLst/>
                          <a:latin typeface="+mn-lt"/>
                          <a:ea typeface="+mn-ea"/>
                          <a:cs typeface="+mn-cs"/>
                        </a:rPr>
                        <a:t>Coordinated Approach: Partnership working aims to foster a coordinated approach to pupil support. By working collaboratively with external professionals, agencies, and stakeholders, schools can share information, coordinate interventions, and ensure a seamless delivery of services. The intent is to minimize gaps, overlaps, and delays in support, providing a more cohesive and effective response to pupils' needs.</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100" dirty="0"/>
                    </a:p>
                    <a:p>
                      <a:endParaRPr lang="en-GB" sz="970" dirty="0">
                        <a:latin typeface="+mn-lt"/>
                      </a:endParaRPr>
                    </a:p>
                  </a:txBody>
                  <a:tcPr marL="45720" marR="45720">
                    <a:solidFill>
                      <a:schemeClr val="bg2">
                        <a:lumMod val="20000"/>
                        <a:lumOff val="80000"/>
                      </a:schemeClr>
                    </a:solidFill>
                  </a:tcPr>
                </a:tc>
                <a:tc>
                  <a:txBody>
                    <a:bodyPr/>
                    <a:lstStyle/>
                    <a:p>
                      <a:r>
                        <a:rPr lang="en-GB" sz="1200" b="0" i="0" kern="1200" dirty="0">
                          <a:solidFill>
                            <a:schemeClr val="dk1"/>
                          </a:solidFill>
                          <a:effectLst/>
                          <a:latin typeface="+mn-lt"/>
                          <a:ea typeface="+mn-ea"/>
                          <a:cs typeface="+mn-cs"/>
                        </a:rPr>
                        <a:t>Regular Communication and Sharing of Information: Maintain regular and open communication channels with external agencies and professionals involved in supporting pupils' SEMH needs. This includes sharing relevant information about pupils' progress, challenges, and any changes in their circumstances to ensure a holistic needs and challenges that pupils may face.</a:t>
                      </a:r>
                    </a:p>
                    <a:p>
                      <a:endParaRPr lang="en-GB" sz="1800" b="0" i="0" kern="1200" dirty="0">
                        <a:solidFill>
                          <a:schemeClr val="dk1"/>
                        </a:solidFill>
                        <a:effectLst/>
                        <a:latin typeface="+mn-lt"/>
                        <a:ea typeface="+mn-ea"/>
                        <a:cs typeface="+mn-cs"/>
                      </a:endParaRPr>
                    </a:p>
                    <a:p>
                      <a:r>
                        <a:rPr lang="en-GB" sz="1200" b="0" i="0" kern="1200" dirty="0">
                          <a:solidFill>
                            <a:schemeClr val="dk1"/>
                          </a:solidFill>
                          <a:effectLst/>
                          <a:latin typeface="+mn-lt"/>
                          <a:ea typeface="+mn-ea"/>
                          <a:cs typeface="+mn-cs"/>
                        </a:rPr>
                        <a:t>Regular Meetings and Case Conferences: Schedule regular meetings and case conferences involving school staff, external professionals, and relevant stakeholders to discuss pupil progress, review interventions, and adjust strategies as needed. These meetings provide opportunities for sharing insights, aligning support approaches, and monitoring the effectiveness of interventions. </a:t>
                      </a:r>
                    </a:p>
                    <a:p>
                      <a:endParaRPr lang="en-GB" sz="1200" b="0" i="0" kern="1200" dirty="0">
                        <a:solidFill>
                          <a:schemeClr val="dk1"/>
                        </a:solidFill>
                        <a:effectLst/>
                        <a:latin typeface="+mn-lt"/>
                        <a:ea typeface="+mn-ea"/>
                        <a:cs typeface="+mn-cs"/>
                      </a:endParaRPr>
                    </a:p>
                    <a:p>
                      <a:r>
                        <a:rPr lang="en-GB" sz="1200" b="0" i="0" kern="1200" dirty="0">
                          <a:solidFill>
                            <a:schemeClr val="dk1"/>
                          </a:solidFill>
                          <a:effectLst/>
                          <a:latin typeface="+mn-lt"/>
                          <a:ea typeface="+mn-ea"/>
                          <a:cs typeface="+mn-cs"/>
                        </a:rPr>
                        <a:t>Training and Professional Development: Offer training and professional development opportunities for school staff to enhance their understanding of SEMH issues and develop skills to collaborate effectively with external agencies and professionals. This could include workshops, seminars, and joint training sessions to foster a shared understanding and best practices.</a:t>
                      </a:r>
                    </a:p>
                    <a:p>
                      <a:endParaRPr lang="en-GB" sz="12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Collaboration and Community Engagement: Engaging parents, caregivers, and external stakeholders; actively involving families in their child's education, providing resources and training for parents/caregivers, and establishing partnerships with community organisations and mental health agencies to ensure a holistic support network.</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GB" sz="1800" b="0" i="0" kern="1200" dirty="0">
                        <a:solidFill>
                          <a:schemeClr val="dk1"/>
                        </a:solidFill>
                        <a:effectLst/>
                        <a:latin typeface="+mn-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GB" sz="1200" b="0" i="0" kern="1200" dirty="0">
                          <a:solidFill>
                            <a:schemeClr val="dk1"/>
                          </a:solidFill>
                          <a:effectLst/>
                          <a:latin typeface="+mn-lt"/>
                          <a:ea typeface="+mn-ea"/>
                          <a:cs typeface="+mn-cs"/>
                        </a:rPr>
                        <a:t>Positive Transition and Reintegration Processes: The school will work closely with mainstream schools, local authorities, and other educational settings to facilitate successful transitions for pupils into secondary education. Effective partnership working ensures smooth transitions by sharing relevant information, collaborating on transition plans, and providing support during the transfer process. This coordinated approach promotes continuity of care and enhances the pupils' chances of successful integration into new educational environments.</a:t>
                      </a:r>
                      <a:endParaRPr lang="en-GB" sz="1200" b="0" i="0" kern="1200" baseline="0" dirty="0">
                        <a:solidFill>
                          <a:schemeClr val="dk1"/>
                        </a:solidFill>
                        <a:effectLst/>
                        <a:latin typeface="+mn-lt"/>
                        <a:ea typeface="+mn-ea"/>
                        <a:cs typeface="+mn-cs"/>
                      </a:endParaRPr>
                    </a:p>
                    <a:p>
                      <a:endParaRPr lang="en-GB" sz="1000" dirty="0"/>
                    </a:p>
                    <a:p>
                      <a:r>
                        <a:rPr lang="en-GB" sz="1200" dirty="0"/>
                        <a:t>Develop Links with the local parish council. Opportunities to access the beach, local clubs and facilities (sailing clubs, Lizard Adventure, </a:t>
                      </a:r>
                      <a:r>
                        <a:rPr lang="en-GB" sz="1200" dirty="0" err="1"/>
                        <a:t>Trevassack</a:t>
                      </a:r>
                      <a:r>
                        <a:rPr lang="en-GB" sz="1200" dirty="0"/>
                        <a:t> Lake, </a:t>
                      </a:r>
                      <a:r>
                        <a:rPr lang="en-GB" sz="1200" dirty="0" err="1"/>
                        <a:t>Polurian</a:t>
                      </a:r>
                      <a:r>
                        <a:rPr lang="en-GB" sz="1200" dirty="0"/>
                        <a:t>, Lizard Point Holiday Park). </a:t>
                      </a:r>
                      <a:r>
                        <a:rPr lang="en-GB" sz="1200" baseline="0" dirty="0"/>
                        <a:t>Build links with local farming community and explore opportunities to develop links with Culdrose. </a:t>
                      </a:r>
                      <a:endParaRPr lang="en-GB" sz="1200" dirty="0"/>
                    </a:p>
                  </a:txBody>
                  <a:tcPr marL="45720" marR="45720">
                    <a:solidFill>
                      <a:schemeClr val="bg2">
                        <a:lumMod val="20000"/>
                        <a:lumOff val="80000"/>
                      </a:schemeClr>
                    </a:solidFill>
                  </a:tcPr>
                </a:tc>
                <a:tc>
                  <a:txBody>
                    <a:bodyPr/>
                    <a:lstStyle/>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School governance structures support whole school support. Links are established and beneficial to the  school and community. Learners and families engage with community provisions.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pupils receive encouragement and support where this is needed to access opportunities activities outside/beyond the formal curriculum, for example breakfast clubs, after school clubs. School staff are able to apply an understanding of a child’s emotional needs with reference to the wider contexts of home, school and the community and encourage positive relationships that the pupil already has within school.</a:t>
                      </a:r>
                      <a:r>
                        <a:rPr lang="en-GB" sz="1200" b="0" i="0" kern="1200" dirty="0">
                          <a:solidFill>
                            <a:schemeClr val="dk1"/>
                          </a:solidFill>
                          <a:effectLst/>
                          <a:latin typeface="+mn-lt"/>
                          <a:ea typeface="+mn-ea"/>
                          <a:cs typeface="+mn-cs"/>
                        </a:rPr>
                        <a:t>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kern="1200" dirty="0">
                          <a:solidFill>
                            <a:schemeClr val="dk1"/>
                          </a:solidFill>
                          <a:effectLst/>
                          <a:latin typeface="+mn-lt"/>
                          <a:ea typeface="+mn-ea"/>
                          <a:cs typeface="+mn-cs"/>
                        </a:rPr>
                        <a:t>Shared Resources and Best Practices: Effective partnership working encourages the sharing of resources, experiences, and best practices. This exchange of knowledge and expertise promotes innovation, collaboration, and continuous improvement within the field of SEMH education. </a:t>
                      </a:r>
                    </a:p>
                    <a:p>
                      <a:pPr marL="171450" marR="0" lvl="0" indent="-1714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t>A sense of belonging is a key part of developing an</a:t>
                      </a:r>
                      <a:r>
                        <a:rPr lang="en-GB" sz="1200" baseline="0" dirty="0"/>
                        <a:t> understanding of an individual’s place in the world.  Being an active member of a local community offers a key opportunity to achieve this. The local community offers opportunities for awe and wonder, adventure and responsibility, building memories and experiences to support growth and wellbeing.</a:t>
                      </a:r>
                    </a:p>
                    <a:p>
                      <a:pPr marL="171450" indent="-171450">
                        <a:buFont typeface="Arial" panose="020B0604020202020204" pitchFamily="34" charset="0"/>
                        <a:buChar char="•"/>
                      </a:pPr>
                      <a:endParaRPr lang="en-GB" sz="1200" b="0" i="0" kern="1200" dirty="0">
                        <a:solidFill>
                          <a:schemeClr val="dk1"/>
                        </a:solidFill>
                        <a:effectLst/>
                        <a:latin typeface="+mn-lt"/>
                        <a:ea typeface="+mn-ea"/>
                        <a:cs typeface="+mn-cs"/>
                      </a:endParaRPr>
                    </a:p>
                    <a:p>
                      <a:endParaRPr lang="en-GB" sz="1200" dirty="0"/>
                    </a:p>
                    <a:p>
                      <a:endParaRPr lang="en-GB" sz="970" dirty="0">
                        <a:latin typeface="+mn-lt"/>
                      </a:endParaRPr>
                    </a:p>
                  </a:txBody>
                  <a:tcPr marL="45720" marR="45720">
                    <a:solidFill>
                      <a:schemeClr val="bg2">
                        <a:lumMod val="20000"/>
                        <a:lumOff val="80000"/>
                      </a:schemeClr>
                    </a:solidFill>
                  </a:tcPr>
                </a:tc>
                <a:extLst>
                  <a:ext uri="{0D108BD9-81ED-4DB2-BD59-A6C34878D82A}">
                    <a16:rowId xmlns:a16="http://schemas.microsoft.com/office/drawing/2014/main" val="1874010930"/>
                  </a:ext>
                </a:extLst>
              </a:tr>
            </a:tbl>
          </a:graphicData>
        </a:graphic>
      </p:graphicFrame>
    </p:spTree>
    <p:extLst>
      <p:ext uri="{BB962C8B-B14F-4D97-AF65-F5344CB8AC3E}">
        <p14:creationId xmlns:p14="http://schemas.microsoft.com/office/powerpoint/2010/main" val="3569697991"/>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
  <TotalTime>9904</TotalTime>
  <Words>5180</Words>
  <Application>Microsoft Office PowerPoint</Application>
  <PresentationFormat>Widescreen</PresentationFormat>
  <Paragraphs>266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Century Gothic</vt:lpstr>
      <vt:lpstr>Verdana</vt:lpstr>
      <vt:lpstr>Wingdings 3</vt:lpstr>
      <vt:lpstr>Slice</vt:lpstr>
      <vt:lpstr>  </vt:lpstr>
      <vt:lpstr>    Overview </vt:lpstr>
      <vt:lpstr>Aims and ethos of the school  </vt:lpstr>
      <vt:lpstr>Core values </vt:lpstr>
      <vt:lpstr>Core values </vt:lpstr>
      <vt:lpstr>Core values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Cury School</dc:title>
  <dc:creator>Andrew O'Neill</dc:creator>
  <cp:lastModifiedBy>Pippa Pyrah</cp:lastModifiedBy>
  <cp:revision>76</cp:revision>
  <cp:lastPrinted>2023-01-30T09:56:50Z</cp:lastPrinted>
  <dcterms:created xsi:type="dcterms:W3CDTF">2023-01-28T21:25:15Z</dcterms:created>
  <dcterms:modified xsi:type="dcterms:W3CDTF">2023-11-30T08:56:53Z</dcterms:modified>
</cp:coreProperties>
</file>