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8" r:id="rId2"/>
    <p:sldId id="257" r:id="rId3"/>
    <p:sldId id="262" r:id="rId4"/>
    <p:sldId id="263" r:id="rId5"/>
    <p:sldId id="265" r:id="rId6"/>
    <p:sldId id="266"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D6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1BE27E-775F-446C-A089-B7018FE5EA02}"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266963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BE27E-775F-446C-A089-B7018FE5EA02}"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811480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21BE27E-775F-446C-A089-B7018FE5EA02}"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03456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1BE27E-775F-446C-A089-B7018FE5EA02}" type="datetimeFigureOut">
              <a:rPr lang="en-GB" smtClean="0"/>
              <a:t>11/05/2022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251511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1BE27E-775F-446C-A089-B7018FE5EA02}" type="datetimeFigureOut">
              <a:rPr lang="en-GB" smtClean="0"/>
              <a:t>11/05/2022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31676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1BE27E-775F-446C-A089-B7018FE5EA02}" type="datetimeFigureOut">
              <a:rPr lang="en-GB" smtClean="0"/>
              <a:t>11/05/2022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784679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1BE27E-775F-446C-A089-B7018FE5EA02}" type="datetimeFigureOut">
              <a:rPr lang="en-GB" smtClean="0"/>
              <a:t>11/05/2022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1584726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1BE27E-775F-446C-A089-B7018FE5EA02}" type="datetimeFigureOut">
              <a:rPr lang="en-GB" smtClean="0"/>
              <a:t>11/05/2022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89612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21BE27E-775F-446C-A089-B7018FE5EA02}" type="datetimeFigureOut">
              <a:rPr lang="en-GB" smtClean="0"/>
              <a:t>11/05/2022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2627537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BE27E-775F-446C-A089-B7018FE5EA02}"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319632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1BE27E-775F-446C-A089-B7018FE5EA02}" type="datetimeFigureOut">
              <a:rPr lang="en-GB" smtClean="0"/>
              <a:t>11/05/2022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A0B88B-8E28-47EF-89FB-ADCF5EE271D3}" type="slidenum">
              <a:rPr lang="en-GB" smtClean="0"/>
              <a:t>‹#›</a:t>
            </a:fld>
            <a:endParaRPr lang="en-GB"/>
          </a:p>
        </p:txBody>
      </p:sp>
    </p:spTree>
    <p:extLst>
      <p:ext uri="{BB962C8B-B14F-4D97-AF65-F5344CB8AC3E}">
        <p14:creationId xmlns:p14="http://schemas.microsoft.com/office/powerpoint/2010/main" val="1155208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1BE27E-775F-446C-A089-B7018FE5EA02}" type="datetimeFigureOut">
              <a:rPr lang="en-GB" smtClean="0"/>
              <a:t>11/05/2022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0B88B-8E28-47EF-89FB-ADCF5EE271D3}" type="slidenum">
              <a:rPr lang="en-GB" smtClean="0"/>
              <a:t>‹#›</a:t>
            </a:fld>
            <a:endParaRPr lang="en-GB"/>
          </a:p>
        </p:txBody>
      </p:sp>
    </p:spTree>
    <p:extLst>
      <p:ext uri="{BB962C8B-B14F-4D97-AF65-F5344CB8AC3E}">
        <p14:creationId xmlns:p14="http://schemas.microsoft.com/office/powerpoint/2010/main" val="21326889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94062" y="5698219"/>
            <a:ext cx="11095899" cy="830904"/>
          </a:xfrm>
          <a:prstGeom prst="roundRect">
            <a:avLst>
              <a:gd name="adj" fmla="val 783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latin typeface="Arial" panose="020B0604020202020204" pitchFamily="34" charset="0"/>
              <a:ea typeface="Verdana" panose="020B0604030504040204" pitchFamily="34" charset="0"/>
              <a:cs typeface="Arial" panose="020B0604020202020204" pitchFamily="34" charset="0"/>
            </a:endParaRPr>
          </a:p>
        </p:txBody>
      </p:sp>
      <p:sp>
        <p:nvSpPr>
          <p:cNvPr id="10" name="Rounded Rectangle 9"/>
          <p:cNvSpPr/>
          <p:nvPr/>
        </p:nvSpPr>
        <p:spPr>
          <a:xfrm>
            <a:off x="494062" y="2487174"/>
            <a:ext cx="11095899" cy="2823736"/>
          </a:xfrm>
          <a:prstGeom prst="roundRect">
            <a:avLst>
              <a:gd name="adj" fmla="val 2382"/>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latin typeface="Arial" panose="020B0604020202020204" pitchFamily="34" charset="0"/>
              <a:ea typeface="Verdana" panose="020B0604030504040204" pitchFamily="34" charset="0"/>
              <a:cs typeface="Arial" panose="020B0604020202020204" pitchFamily="34" charset="0"/>
            </a:endParaRPr>
          </a:p>
        </p:txBody>
      </p:sp>
      <p:sp>
        <p:nvSpPr>
          <p:cNvPr id="9" name="Rounded Rectangle 8"/>
          <p:cNvSpPr/>
          <p:nvPr/>
        </p:nvSpPr>
        <p:spPr>
          <a:xfrm>
            <a:off x="494063" y="777377"/>
            <a:ext cx="11095899" cy="1296969"/>
          </a:xfrm>
          <a:prstGeom prst="roundRect">
            <a:avLst>
              <a:gd name="adj" fmla="val 3849"/>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latin typeface="Arial" panose="020B0604020202020204" pitchFamily="34" charset="0"/>
              <a:ea typeface="Verdana" panose="020B0604030504040204" pitchFamily="34" charset="0"/>
              <a:cs typeface="Arial" panose="020B0604020202020204" pitchFamily="34" charset="0"/>
            </a:endParaRPr>
          </a:p>
        </p:txBody>
      </p:sp>
      <p:sp>
        <p:nvSpPr>
          <p:cNvPr id="4" name="TextBox 3"/>
          <p:cNvSpPr txBox="1"/>
          <p:nvPr/>
        </p:nvSpPr>
        <p:spPr>
          <a:xfrm>
            <a:off x="1592201" y="125874"/>
            <a:ext cx="8771607"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Nancealverne Physical Development Curriculum Offer</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5" name="TextBox 4"/>
          <p:cNvSpPr txBox="1"/>
          <p:nvPr/>
        </p:nvSpPr>
        <p:spPr>
          <a:xfrm>
            <a:off x="518023" y="830489"/>
            <a:ext cx="10919962" cy="1384995"/>
          </a:xfrm>
          <a:prstGeom prst="rect">
            <a:avLst/>
          </a:prstGeom>
          <a:noFill/>
        </p:spPr>
        <p:txBody>
          <a:bodyPr wrap="square" rtlCol="0">
            <a:spAutoFit/>
          </a:bodyPr>
          <a:lstStyle/>
          <a:p>
            <a:r>
              <a:rPr lang="en-GB" sz="1200" dirty="0" smtClean="0">
                <a:latin typeface="Arial" panose="020B0604020202020204" pitchFamily="34" charset="0"/>
                <a:cs typeface="Arial" panose="020B0604020202020204" pitchFamily="34" charset="0"/>
              </a:rPr>
              <a:t>At </a:t>
            </a:r>
            <a:r>
              <a:rPr lang="en-GB" sz="1200" dirty="0">
                <a:latin typeface="Arial" panose="020B0604020202020204" pitchFamily="34" charset="0"/>
                <a:cs typeface="Arial" panose="020B0604020202020204" pitchFamily="34" charset="0"/>
              </a:rPr>
              <a:t>Nancealverne School, Physical Development is fundamental to the health and wellbeing of our pupils. We provide our pupils with the tools and understanding required to make a positive impact on their own physical health and well-being. Pupils learn how to make decisions in response to creative, competitive and challenging activities. We have an inclusive curriculum that ensures all pupils have access to engaging and motivating physical and therapeutic activities, both in school and in their local communities. We develop pupil’s physical literacy whilst enhancing their enjoyment and knowledge of the subject. We teach pupils how to cooperate and collaborate with others and understand fairness and equality. We instil a culture of healthy, active life-styles, with the vision that our pupils will continue to adopt this into adulthood. </a:t>
            </a:r>
          </a:p>
          <a:p>
            <a:endParaRPr lang="en-GB" sz="1200" dirty="0">
              <a:latin typeface="Arial" panose="020B0604020202020204" pitchFamily="34" charset="0"/>
              <a:cs typeface="Arial" panose="020B0604020202020204" pitchFamily="34" charset="0"/>
            </a:endParaRPr>
          </a:p>
        </p:txBody>
      </p:sp>
      <p:sp>
        <p:nvSpPr>
          <p:cNvPr id="6" name="TextBox 5"/>
          <p:cNvSpPr txBox="1"/>
          <p:nvPr/>
        </p:nvSpPr>
        <p:spPr>
          <a:xfrm>
            <a:off x="672315" y="2583375"/>
            <a:ext cx="10765669" cy="2839239"/>
          </a:xfrm>
          <a:prstGeom prst="rect">
            <a:avLst/>
          </a:prstGeom>
          <a:noFill/>
        </p:spPr>
        <p:txBody>
          <a:bodyPr wrap="square" rtlCol="0">
            <a:spAutoFit/>
          </a:bodyPr>
          <a:lstStyle/>
          <a:p>
            <a:endParaRPr lang="en-GB" sz="1200" b="1" dirty="0" smtClean="0">
              <a:latin typeface="Arial" panose="020B0604020202020204" pitchFamily="34" charset="0"/>
              <a:cs typeface="Arial" panose="020B0604020202020204" pitchFamily="34" charset="0"/>
            </a:endParaRPr>
          </a:p>
          <a:p>
            <a:r>
              <a:rPr lang="en-GB" sz="1200" dirty="0" smtClean="0">
                <a:latin typeface="Arial" panose="020B0604020202020204" pitchFamily="34" charset="0"/>
                <a:cs typeface="Arial" panose="020B0604020202020204" pitchFamily="34" charset="0"/>
              </a:rPr>
              <a:t>Physical </a:t>
            </a:r>
            <a:r>
              <a:rPr lang="en-GB" sz="1200" dirty="0">
                <a:latin typeface="Arial" panose="020B0604020202020204" pitchFamily="34" charset="0"/>
                <a:cs typeface="Arial" panose="020B0604020202020204" pitchFamily="34" charset="0"/>
              </a:rPr>
              <a:t>Development encompasses 6 areas of enrichment at Nancealverne: </a:t>
            </a:r>
            <a:endParaRPr lang="en-GB" sz="1200" b="1" dirty="0">
              <a:latin typeface="Arial" panose="020B0604020202020204" pitchFamily="34" charset="0"/>
              <a:cs typeface="Arial" panose="020B0604020202020204" pitchFamily="34" charset="0"/>
            </a:endParaRPr>
          </a:p>
          <a:p>
            <a:endParaRPr lang="en-GB" sz="1200" b="1" dirty="0" smtClean="0">
              <a:latin typeface="Arial" panose="020B0604020202020204" pitchFamily="34" charset="0"/>
              <a:cs typeface="Arial" panose="020B0604020202020204" pitchFamily="34" charset="0"/>
            </a:endParaRPr>
          </a:p>
          <a:p>
            <a:r>
              <a:rPr lang="en-GB" sz="1200" dirty="0" smtClean="0">
                <a:latin typeface="Arial" panose="020B0604020202020204" pitchFamily="34" charset="0"/>
                <a:cs typeface="Arial" panose="020B0604020202020204" pitchFamily="34" charset="0"/>
              </a:rPr>
              <a:t>With </a:t>
            </a:r>
            <a:r>
              <a:rPr lang="en-GB" sz="1200" dirty="0">
                <a:latin typeface="Arial" panose="020B0604020202020204" pitchFamily="34" charset="0"/>
                <a:cs typeface="Arial" panose="020B0604020202020204" pitchFamily="34" charset="0"/>
              </a:rPr>
              <a:t>these core areas integrated into our curriculum at all key stages, we provide a fully inclusive Physical Development program to meet the needs of our pupils. Through the identification of need in every pupil’s Education Health and Care Plan, each receive a bespoke PD curriculum offer, tailored to their ability, interests and aspirations</a:t>
            </a:r>
            <a:r>
              <a:rPr lang="en-GB" sz="1200" dirty="0" smtClean="0">
                <a:latin typeface="Arial" panose="020B0604020202020204" pitchFamily="34" charset="0"/>
                <a:cs typeface="Arial" panose="020B0604020202020204" pitchFamily="34" charset="0"/>
              </a:rPr>
              <a:t>.</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Our pupils take part in a range of sports and physical activities within a supportive environment. They are encouraged to participate in exercise throughout the day, during PE lessons, clubs, outdoor learning, physical therapies and special events, on and off site.</a:t>
            </a:r>
          </a:p>
          <a:p>
            <a:r>
              <a:rPr lang="en-GB" sz="1200" dirty="0">
                <a:latin typeface="Arial" panose="020B0604020202020204" pitchFamily="34" charset="0"/>
                <a:cs typeface="Arial" panose="020B0604020202020204" pitchFamily="34" charset="0"/>
              </a:rPr>
              <a:t>Our pupils gain experience in a variety of fundamental skills including flexibility, strength, technique, control, agility, co-ordination and balance. Pupils take part in individual skills, group skills and team games, using PE equipment appropriate for their age. </a:t>
            </a:r>
          </a:p>
          <a:p>
            <a:r>
              <a:rPr lang="en-GB" sz="1200" dirty="0">
                <a:latin typeface="Arial" panose="020B0604020202020204" pitchFamily="34" charset="0"/>
                <a:cs typeface="Arial" panose="020B0604020202020204" pitchFamily="34" charset="0"/>
              </a:rPr>
              <a:t>We teach the National Curriculum, supported by a clear skills and knowledge progression, using the ‘Real PE’ program. This ensures that skills and subject knowledge are built upon and sequenced appropriately, to maximise learning for all pupils.</a:t>
            </a:r>
          </a:p>
          <a:p>
            <a:endParaRPr lang="en-GB" sz="105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8" name="TextBox 7"/>
          <p:cNvSpPr txBox="1"/>
          <p:nvPr/>
        </p:nvSpPr>
        <p:spPr>
          <a:xfrm>
            <a:off x="604007" y="5798200"/>
            <a:ext cx="10833978" cy="830997"/>
          </a:xfrm>
          <a:prstGeom prst="rect">
            <a:avLst/>
          </a:prstGeom>
          <a:noFill/>
        </p:spPr>
        <p:txBody>
          <a:bodyPr wrap="square" rtlCol="0">
            <a:spAutoFit/>
          </a:bodyPr>
          <a:lstStyle/>
          <a:p>
            <a:r>
              <a:rPr lang="en-GB" sz="1200" dirty="0" smtClean="0">
                <a:latin typeface="Arial" panose="020B0604020202020204" pitchFamily="34" charset="0"/>
                <a:cs typeface="Arial" panose="020B0604020202020204" pitchFamily="34" charset="0"/>
              </a:rPr>
              <a:t>Our </a:t>
            </a:r>
            <a:r>
              <a:rPr lang="en-GB" sz="1200" dirty="0">
                <a:latin typeface="Arial" panose="020B0604020202020204" pitchFamily="34" charset="0"/>
                <a:cs typeface="Arial" panose="020B0604020202020204" pitchFamily="34" charset="0"/>
              </a:rPr>
              <a:t>pupils have a positive and engaged attitude towards physical activity. They are motivated to make informed positive choices, affecting their own physical health and wellbeing. Pupils meet their EHCP targets in Physical development and wider communication and social skills. Pupils leave school prepared for living healthy and active lives.</a:t>
            </a:r>
          </a:p>
          <a:p>
            <a:endParaRPr lang="en-GB" sz="12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rotWithShape="1">
          <a:blip r:embed="rId2"/>
          <a:srcRect l="27133" t="34651" r="11472" b="45711"/>
          <a:stretch/>
        </p:blipFill>
        <p:spPr>
          <a:xfrm>
            <a:off x="6105738" y="2617009"/>
            <a:ext cx="2576181" cy="463517"/>
          </a:xfrm>
          <a:prstGeom prst="rect">
            <a:avLst/>
          </a:prstGeom>
        </p:spPr>
      </p:pic>
      <p:pic>
        <p:nvPicPr>
          <p:cNvPr id="13" name="Picture 12"/>
          <p:cNvPicPr>
            <a:picLocks noChangeAspect="1"/>
          </p:cNvPicPr>
          <p:nvPr/>
        </p:nvPicPr>
        <p:blipFill>
          <a:blip r:embed="rId3"/>
          <a:stretch>
            <a:fillRect/>
          </a:stretch>
        </p:blipFill>
        <p:spPr>
          <a:xfrm>
            <a:off x="11538416" y="89298"/>
            <a:ext cx="547878" cy="547878"/>
          </a:xfrm>
          <a:prstGeom prst="rect">
            <a:avLst/>
          </a:prstGeom>
        </p:spPr>
      </p:pic>
      <p:pic>
        <p:nvPicPr>
          <p:cNvPr id="14" name="Picture 13"/>
          <p:cNvPicPr>
            <a:picLocks noChangeAspect="1"/>
          </p:cNvPicPr>
          <p:nvPr/>
        </p:nvPicPr>
        <p:blipFill>
          <a:blip r:embed="rId3"/>
          <a:stretch>
            <a:fillRect/>
          </a:stretch>
        </p:blipFill>
        <p:spPr>
          <a:xfrm>
            <a:off x="114531" y="89298"/>
            <a:ext cx="547878" cy="547878"/>
          </a:xfrm>
          <a:prstGeom prst="rect">
            <a:avLst/>
          </a:prstGeom>
        </p:spPr>
      </p:pic>
      <p:pic>
        <p:nvPicPr>
          <p:cNvPr id="16" name="Picture 15"/>
          <p:cNvPicPr>
            <a:picLocks noChangeAspect="1"/>
          </p:cNvPicPr>
          <p:nvPr/>
        </p:nvPicPr>
        <p:blipFill rotWithShape="1">
          <a:blip r:embed="rId4"/>
          <a:srcRect t="1040" b="95395"/>
          <a:stretch/>
        </p:blipFill>
        <p:spPr>
          <a:xfrm>
            <a:off x="540000" y="2198719"/>
            <a:ext cx="10876007" cy="219456"/>
          </a:xfrm>
          <a:prstGeom prst="rect">
            <a:avLst/>
          </a:prstGeom>
        </p:spPr>
      </p:pic>
      <p:pic>
        <p:nvPicPr>
          <p:cNvPr id="17" name="Picture 16"/>
          <p:cNvPicPr>
            <a:picLocks noChangeAspect="1"/>
          </p:cNvPicPr>
          <p:nvPr/>
        </p:nvPicPr>
        <p:blipFill rotWithShape="1">
          <a:blip r:embed="rId4"/>
          <a:srcRect t="1040" b="95395"/>
          <a:stretch/>
        </p:blipFill>
        <p:spPr>
          <a:xfrm>
            <a:off x="604007" y="5403779"/>
            <a:ext cx="10876007" cy="219456"/>
          </a:xfrm>
          <a:prstGeom prst="rect">
            <a:avLst/>
          </a:prstGeom>
        </p:spPr>
      </p:pic>
      <p:sp>
        <p:nvSpPr>
          <p:cNvPr id="18" name="TextBox 17"/>
          <p:cNvSpPr txBox="1"/>
          <p:nvPr/>
        </p:nvSpPr>
        <p:spPr>
          <a:xfrm rot="16200000">
            <a:off x="-519232" y="1044948"/>
            <a:ext cx="1913860" cy="64633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Intent</a:t>
            </a:r>
            <a:endParaRPr lang="en-GB" dirty="0">
              <a:latin typeface="Arial" panose="020B0604020202020204" pitchFamily="34" charset="0"/>
              <a:cs typeface="Arial" panose="020B0604020202020204" pitchFamily="34" charset="0"/>
            </a:endParaRPr>
          </a:p>
          <a:p>
            <a:pPr algn="ctr"/>
            <a:endParaRPr lang="en-GB" dirty="0"/>
          </a:p>
        </p:txBody>
      </p:sp>
      <p:sp>
        <p:nvSpPr>
          <p:cNvPr id="19" name="TextBox 18"/>
          <p:cNvSpPr txBox="1"/>
          <p:nvPr/>
        </p:nvSpPr>
        <p:spPr>
          <a:xfrm rot="16200000">
            <a:off x="-614925" y="3499902"/>
            <a:ext cx="2105246" cy="64633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Implementation</a:t>
            </a:r>
          </a:p>
          <a:p>
            <a:pPr algn="ctr"/>
            <a:endParaRPr lang="en-GB" dirty="0"/>
          </a:p>
        </p:txBody>
      </p:sp>
      <p:sp>
        <p:nvSpPr>
          <p:cNvPr id="20" name="Rectangle 19"/>
          <p:cNvSpPr/>
          <p:nvPr/>
        </p:nvSpPr>
        <p:spPr>
          <a:xfrm rot="16200000">
            <a:off x="-165031" y="5938237"/>
            <a:ext cx="928459" cy="369332"/>
          </a:xfrm>
          <a:prstGeom prst="rect">
            <a:avLst/>
          </a:prstGeom>
        </p:spPr>
        <p:txBody>
          <a:bodyPr wrap="none">
            <a:spAutoFit/>
          </a:bodyPr>
          <a:lstStyle/>
          <a:p>
            <a:r>
              <a:rPr lang="en-GB" b="1" dirty="0">
                <a:latin typeface="Arial" panose="020B0604020202020204" pitchFamily="34" charset="0"/>
                <a:cs typeface="Arial" panose="020B0604020202020204" pitchFamily="34" charset="0"/>
              </a:rPr>
              <a:t>Impact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5861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9801" y="137372"/>
            <a:ext cx="7037671"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Nancealverne Physical Development Vision</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5" name="Rounded Rectangle 4"/>
          <p:cNvSpPr/>
          <p:nvPr/>
        </p:nvSpPr>
        <p:spPr>
          <a:xfrm>
            <a:off x="3229518" y="1082714"/>
            <a:ext cx="1654629" cy="2511844"/>
          </a:xfrm>
          <a:prstGeom prst="roundRect">
            <a:avLst>
              <a:gd name="adj" fmla="val 574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6" name="Rounded Rectangle 5"/>
          <p:cNvSpPr/>
          <p:nvPr/>
        </p:nvSpPr>
        <p:spPr>
          <a:xfrm>
            <a:off x="1019175" y="1082714"/>
            <a:ext cx="1654629" cy="2511844"/>
          </a:xfrm>
          <a:prstGeom prst="roundRect">
            <a:avLst>
              <a:gd name="adj" fmla="val 61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200" dirty="0" smtClean="0">
                <a:solidFill>
                  <a:schemeClr val="tx1"/>
                </a:solidFill>
                <a:latin typeface="Arial" panose="020B0604020202020204" pitchFamily="34" charset="0"/>
                <a:ea typeface="Verdana" panose="020B0604030504040204" pitchFamily="34" charset="0"/>
                <a:cs typeface="Arial" panose="020B0604020202020204" pitchFamily="34" charset="0"/>
              </a:rPr>
              <a:t> </a:t>
            </a:r>
          </a:p>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7" name="Rounded Rectangle 6"/>
          <p:cNvSpPr/>
          <p:nvPr/>
        </p:nvSpPr>
        <p:spPr>
          <a:xfrm>
            <a:off x="5298894" y="1082715"/>
            <a:ext cx="1654629" cy="2511844"/>
          </a:xfrm>
          <a:prstGeom prst="roundRect">
            <a:avLst>
              <a:gd name="adj" fmla="val 574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8" name="Rounded Rectangle 7"/>
          <p:cNvSpPr/>
          <p:nvPr/>
        </p:nvSpPr>
        <p:spPr>
          <a:xfrm>
            <a:off x="7368268" y="1082715"/>
            <a:ext cx="1654629" cy="2511844"/>
          </a:xfrm>
          <a:prstGeom prst="roundRect">
            <a:avLst>
              <a:gd name="adj" fmla="val 638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9" name="Rounded Rectangle 8"/>
          <p:cNvSpPr/>
          <p:nvPr/>
        </p:nvSpPr>
        <p:spPr>
          <a:xfrm>
            <a:off x="9437642" y="1082715"/>
            <a:ext cx="1654629" cy="2511844"/>
          </a:xfrm>
          <a:prstGeom prst="roundRect">
            <a:avLst>
              <a:gd name="adj" fmla="val 574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a:p>
            <a:pPr algn="ctr"/>
            <a:endParaRPr lang="en-GB" sz="1200" dirty="0" smtClean="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6" name="TextBox 15"/>
          <p:cNvSpPr txBox="1"/>
          <p:nvPr/>
        </p:nvSpPr>
        <p:spPr>
          <a:xfrm rot="16200000">
            <a:off x="-948672" y="4574658"/>
            <a:ext cx="2998287" cy="400110"/>
          </a:xfrm>
          <a:prstGeom prst="rect">
            <a:avLst/>
          </a:prstGeom>
          <a:noFill/>
        </p:spPr>
        <p:txBody>
          <a:bodyPr wrap="square" rtlCol="0">
            <a:spAutoFit/>
          </a:bodyPr>
          <a:lstStyle/>
          <a:p>
            <a:r>
              <a:rPr lang="en-GB" sz="2000" b="1" dirty="0" smtClean="0">
                <a:latin typeface="Arial" panose="020B0604020202020204" pitchFamily="34" charset="0"/>
                <a:ea typeface="Verdana" panose="020B0604030504040204" pitchFamily="34" charset="0"/>
                <a:cs typeface="Arial" panose="020B0604020202020204" pitchFamily="34" charset="0"/>
              </a:rPr>
              <a:t>PD/PE at our school</a:t>
            </a:r>
            <a:endParaRPr lang="en-GB" sz="2000" b="1" dirty="0">
              <a:latin typeface="Arial" panose="020B0604020202020204" pitchFamily="34" charset="0"/>
              <a:ea typeface="Verdana" panose="020B0604030504040204" pitchFamily="34" charset="0"/>
              <a:cs typeface="Arial" panose="020B0604020202020204" pitchFamily="34" charset="0"/>
            </a:endParaRPr>
          </a:p>
        </p:txBody>
      </p:sp>
      <p:sp>
        <p:nvSpPr>
          <p:cNvPr id="19" name="Rounded Rectangle 18"/>
          <p:cNvSpPr/>
          <p:nvPr/>
        </p:nvSpPr>
        <p:spPr>
          <a:xfrm>
            <a:off x="3225139" y="3869763"/>
            <a:ext cx="1654629" cy="2536785"/>
          </a:xfrm>
          <a:prstGeom prst="roundRect">
            <a:avLst>
              <a:gd name="adj" fmla="val 5743"/>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05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0" name="Rounded Rectangle 19"/>
          <p:cNvSpPr/>
          <p:nvPr/>
        </p:nvSpPr>
        <p:spPr>
          <a:xfrm>
            <a:off x="1019175" y="3869764"/>
            <a:ext cx="1654629" cy="2536785"/>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1" name="Rounded Rectangle 20"/>
          <p:cNvSpPr/>
          <p:nvPr/>
        </p:nvSpPr>
        <p:spPr>
          <a:xfrm>
            <a:off x="5298894" y="3869763"/>
            <a:ext cx="1654629" cy="2536785"/>
          </a:xfrm>
          <a:prstGeom prst="roundRect">
            <a:avLst>
              <a:gd name="adj" fmla="val 5743"/>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95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2" name="Rounded Rectangle 21"/>
          <p:cNvSpPr/>
          <p:nvPr/>
        </p:nvSpPr>
        <p:spPr>
          <a:xfrm>
            <a:off x="7367924" y="3869763"/>
            <a:ext cx="1654629" cy="2536785"/>
          </a:xfrm>
          <a:prstGeom prst="roundRect">
            <a:avLst>
              <a:gd name="adj" fmla="val 6386"/>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3" name="Rounded Rectangle 22"/>
          <p:cNvSpPr/>
          <p:nvPr/>
        </p:nvSpPr>
        <p:spPr>
          <a:xfrm>
            <a:off x="9437642" y="3869762"/>
            <a:ext cx="1749843" cy="2536785"/>
          </a:xfrm>
          <a:prstGeom prst="roundRect">
            <a:avLst>
              <a:gd name="adj" fmla="val 7028"/>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05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2" name="Picture 1"/>
          <p:cNvPicPr>
            <a:picLocks noChangeAspect="1"/>
          </p:cNvPicPr>
          <p:nvPr/>
        </p:nvPicPr>
        <p:blipFill rotWithShape="1">
          <a:blip r:embed="rId2"/>
          <a:srcRect l="12420" r="20033"/>
          <a:stretch/>
        </p:blipFill>
        <p:spPr>
          <a:xfrm>
            <a:off x="3476964" y="1217152"/>
            <a:ext cx="1217598" cy="1036652"/>
          </a:xfrm>
          <a:prstGeom prst="rect">
            <a:avLst/>
          </a:prstGeom>
          <a:ln>
            <a:noFill/>
          </a:ln>
          <a:effectLst>
            <a:outerShdw blurRad="292100" dist="139700" dir="2700000" algn="tl" rotWithShape="0">
              <a:srgbClr val="333333">
                <a:alpha val="65000"/>
              </a:srgbClr>
            </a:outerShdw>
          </a:effectLst>
        </p:spPr>
      </p:pic>
      <p:pic>
        <p:nvPicPr>
          <p:cNvPr id="25" name="Picture 24"/>
          <p:cNvPicPr>
            <a:picLocks noChangeAspect="1"/>
          </p:cNvPicPr>
          <p:nvPr/>
        </p:nvPicPr>
        <p:blipFill>
          <a:blip r:embed="rId3"/>
          <a:stretch>
            <a:fillRect/>
          </a:stretch>
        </p:blipFill>
        <p:spPr>
          <a:xfrm>
            <a:off x="11538416" y="89298"/>
            <a:ext cx="547878" cy="547878"/>
          </a:xfrm>
          <a:prstGeom prst="rect">
            <a:avLst/>
          </a:prstGeom>
        </p:spPr>
      </p:pic>
      <p:sp>
        <p:nvSpPr>
          <p:cNvPr id="28" name="TextBox 27"/>
          <p:cNvSpPr txBox="1"/>
          <p:nvPr/>
        </p:nvSpPr>
        <p:spPr>
          <a:xfrm rot="16200000">
            <a:off x="-949723" y="1947659"/>
            <a:ext cx="2998287" cy="400110"/>
          </a:xfrm>
          <a:prstGeom prst="rect">
            <a:avLst/>
          </a:prstGeom>
          <a:noFill/>
        </p:spPr>
        <p:txBody>
          <a:bodyPr wrap="square" rtlCol="0">
            <a:spAutoFit/>
          </a:bodyPr>
          <a:lstStyle/>
          <a:p>
            <a:pPr algn="ctr"/>
            <a:r>
              <a:rPr lang="en-GB" sz="2000" b="1" dirty="0" smtClean="0">
                <a:latin typeface="Arial" panose="020B0604020202020204" pitchFamily="34" charset="0"/>
                <a:ea typeface="Verdana" panose="020B0604030504040204" pitchFamily="34" charset="0"/>
                <a:cs typeface="Arial" panose="020B0604020202020204" pitchFamily="34" charset="0"/>
              </a:rPr>
              <a:t>Vision</a:t>
            </a:r>
            <a:endParaRPr lang="en-GB" sz="2000" b="1" dirty="0">
              <a:latin typeface="Arial" panose="020B0604020202020204" pitchFamily="34" charset="0"/>
              <a:ea typeface="Verdana" panose="020B0604030504040204" pitchFamily="34" charset="0"/>
              <a:cs typeface="Arial" panose="020B0604020202020204" pitchFamily="34" charset="0"/>
            </a:endParaRPr>
          </a:p>
        </p:txBody>
      </p:sp>
      <p:sp>
        <p:nvSpPr>
          <p:cNvPr id="13" name="TextBox 12"/>
          <p:cNvSpPr txBox="1"/>
          <p:nvPr/>
        </p:nvSpPr>
        <p:spPr>
          <a:xfrm>
            <a:off x="1063315" y="2398149"/>
            <a:ext cx="1566348" cy="1200329"/>
          </a:xfrm>
          <a:prstGeom prst="rect">
            <a:avLst/>
          </a:prstGeom>
          <a:noFill/>
        </p:spPr>
        <p:txBody>
          <a:bodyPr wrap="square" rtlCol="0">
            <a:spAutoFit/>
          </a:bodyPr>
          <a:lstStyle/>
          <a:p>
            <a:pPr algn="ctr"/>
            <a:r>
              <a:rPr lang="en-GB" sz="1200" b="1" dirty="0">
                <a:latin typeface="Arial" panose="020B0604020202020204" pitchFamily="34" charset="0"/>
                <a:ea typeface="Verdana" panose="020B0604030504040204" pitchFamily="34" charset="0"/>
                <a:cs typeface="Arial" panose="020B0604020202020204" pitchFamily="34" charset="0"/>
              </a:rPr>
              <a:t>Builds</a:t>
            </a:r>
            <a:r>
              <a:rPr lang="en-GB" sz="1200" dirty="0">
                <a:latin typeface="Arial" panose="020B0604020202020204" pitchFamily="34" charset="0"/>
                <a:ea typeface="Verdana" panose="020B0604030504040204" pitchFamily="34" charset="0"/>
                <a:cs typeface="Arial" panose="020B0604020202020204" pitchFamily="34" charset="0"/>
              </a:rPr>
              <a:t> </a:t>
            </a:r>
          </a:p>
          <a:p>
            <a:pPr algn="ctr"/>
            <a:r>
              <a:rPr lang="en-GB" sz="1200" dirty="0">
                <a:latin typeface="Arial" panose="020B0604020202020204" pitchFamily="34" charset="0"/>
                <a:ea typeface="Verdana" panose="020B0604030504040204" pitchFamily="34" charset="0"/>
                <a:cs typeface="Arial" panose="020B0604020202020204" pitchFamily="34" charset="0"/>
              </a:rPr>
              <a:t>u</a:t>
            </a:r>
            <a:r>
              <a:rPr lang="en-GB" sz="1200" dirty="0" smtClean="0">
                <a:latin typeface="Arial" panose="020B0604020202020204" pitchFamily="34" charset="0"/>
                <a:ea typeface="Verdana" panose="020B0604030504040204" pitchFamily="34" charset="0"/>
                <a:cs typeface="Arial" panose="020B0604020202020204" pitchFamily="34" charset="0"/>
              </a:rPr>
              <a:t>pon experiences and </a:t>
            </a:r>
            <a:r>
              <a:rPr lang="en-GB" sz="1200" dirty="0">
                <a:latin typeface="Arial" panose="020B0604020202020204" pitchFamily="34" charset="0"/>
                <a:ea typeface="Verdana" panose="020B0604030504040204" pitchFamily="34" charset="0"/>
                <a:cs typeface="Arial" panose="020B0604020202020204" pitchFamily="34" charset="0"/>
              </a:rPr>
              <a:t>opportunities </a:t>
            </a:r>
            <a:r>
              <a:rPr lang="en-GB" sz="1200" dirty="0" smtClean="0">
                <a:latin typeface="Arial" panose="020B0604020202020204" pitchFamily="34" charset="0"/>
                <a:ea typeface="Verdana" panose="020B0604030504040204" pitchFamily="34" charset="0"/>
                <a:cs typeface="Arial" panose="020B0604020202020204" pitchFamily="34" charset="0"/>
              </a:rPr>
              <a:t>to actively </a:t>
            </a:r>
            <a:r>
              <a:rPr lang="en-GB" sz="1200" dirty="0">
                <a:latin typeface="Arial" panose="020B0604020202020204" pitchFamily="34" charset="0"/>
                <a:ea typeface="Verdana" panose="020B0604030504040204" pitchFamily="34" charset="0"/>
                <a:cs typeface="Arial" panose="020B0604020202020204" pitchFamily="34" charset="0"/>
              </a:rPr>
              <a:t>engage and connect with the </a:t>
            </a:r>
            <a:r>
              <a:rPr lang="en-GB" sz="1200" dirty="0" smtClean="0">
                <a:latin typeface="Arial" panose="020B0604020202020204" pitchFamily="34" charset="0"/>
                <a:ea typeface="Verdana" panose="020B0604030504040204" pitchFamily="34" charset="0"/>
                <a:cs typeface="Arial" panose="020B0604020202020204" pitchFamily="34" charset="0"/>
              </a:rPr>
              <a:t>world </a:t>
            </a:r>
            <a:r>
              <a:rPr lang="en-GB" sz="1200" dirty="0">
                <a:latin typeface="Arial" panose="020B0604020202020204" pitchFamily="34" charset="0"/>
                <a:ea typeface="Verdana" panose="020B0604030504040204" pitchFamily="34" charset="0"/>
                <a:cs typeface="Arial" panose="020B0604020202020204" pitchFamily="34" charset="0"/>
              </a:rPr>
              <a:t>around us.</a:t>
            </a:r>
          </a:p>
        </p:txBody>
      </p:sp>
      <p:sp>
        <p:nvSpPr>
          <p:cNvPr id="14" name="TextBox 13"/>
          <p:cNvSpPr txBox="1"/>
          <p:nvPr/>
        </p:nvSpPr>
        <p:spPr>
          <a:xfrm>
            <a:off x="3173414" y="2389001"/>
            <a:ext cx="1796150" cy="1384995"/>
          </a:xfrm>
          <a:prstGeom prst="rect">
            <a:avLst/>
          </a:prstGeom>
          <a:noFill/>
        </p:spPr>
        <p:txBody>
          <a:bodyPr wrap="square" rtlCol="0">
            <a:spAutoFit/>
          </a:bodyPr>
          <a:lstStyle/>
          <a:p>
            <a:pPr algn="ctr"/>
            <a:r>
              <a:rPr lang="en-GB" sz="1200" b="1" dirty="0">
                <a:latin typeface="Arial" panose="020B0604020202020204" pitchFamily="34" charset="0"/>
                <a:ea typeface="Verdana" panose="020B0604030504040204" pitchFamily="34" charset="0"/>
                <a:cs typeface="Arial" panose="020B0604020202020204" pitchFamily="34" charset="0"/>
              </a:rPr>
              <a:t>Develops </a:t>
            </a:r>
          </a:p>
          <a:p>
            <a:pPr algn="ctr"/>
            <a:r>
              <a:rPr lang="en-GB" sz="1200" dirty="0">
                <a:latin typeface="Arial" panose="020B0604020202020204" pitchFamily="34" charset="0"/>
                <a:ea typeface="Verdana" panose="020B0604030504040204" pitchFamily="34" charset="0"/>
                <a:cs typeface="Arial" panose="020B0604020202020204" pitchFamily="34" charset="0"/>
              </a:rPr>
              <a:t>an independent knowledge and understanding of our own health and wellbeing. </a:t>
            </a:r>
          </a:p>
          <a:p>
            <a:endParaRPr lang="en-GB" sz="1200" dirty="0"/>
          </a:p>
        </p:txBody>
      </p:sp>
      <p:sp>
        <p:nvSpPr>
          <p:cNvPr id="15" name="TextBox 14"/>
          <p:cNvSpPr txBox="1"/>
          <p:nvPr/>
        </p:nvSpPr>
        <p:spPr>
          <a:xfrm>
            <a:off x="5499850" y="2421300"/>
            <a:ext cx="1295819" cy="830997"/>
          </a:xfrm>
          <a:prstGeom prst="rect">
            <a:avLst/>
          </a:prstGeom>
          <a:noFill/>
        </p:spPr>
        <p:txBody>
          <a:bodyPr wrap="square" rtlCol="0">
            <a:spAutoFit/>
          </a:bodyPr>
          <a:lstStyle/>
          <a:p>
            <a:pPr algn="ctr"/>
            <a:r>
              <a:rPr lang="en-GB" sz="1200" b="1" dirty="0">
                <a:latin typeface="Arial" panose="020B0604020202020204" pitchFamily="34" charset="0"/>
                <a:ea typeface="Verdana" panose="020B0604030504040204" pitchFamily="34" charset="0"/>
                <a:cs typeface="Arial" panose="020B0604020202020204" pitchFamily="34" charset="0"/>
              </a:rPr>
              <a:t>Enriches </a:t>
            </a:r>
            <a:r>
              <a:rPr lang="en-GB" sz="1200" dirty="0">
                <a:latin typeface="Arial" panose="020B0604020202020204" pitchFamily="34" charset="0"/>
                <a:ea typeface="Verdana" panose="020B0604030504040204" pitchFamily="34" charset="0"/>
                <a:cs typeface="Arial" panose="020B0604020202020204" pitchFamily="34" charset="0"/>
              </a:rPr>
              <a:t>physical, social and emotional </a:t>
            </a:r>
            <a:r>
              <a:rPr lang="en-GB" sz="1200" dirty="0" smtClean="0">
                <a:latin typeface="Arial" panose="020B0604020202020204" pitchFamily="34" charset="0"/>
                <a:ea typeface="Verdana" panose="020B0604030504040204" pitchFamily="34" charset="0"/>
                <a:cs typeface="Arial" panose="020B0604020202020204" pitchFamily="34" charset="0"/>
              </a:rPr>
              <a:t>development</a:t>
            </a:r>
            <a:r>
              <a:rPr lang="en-GB" sz="1200" dirty="0">
                <a:latin typeface="Arial" panose="020B0604020202020204" pitchFamily="34" charset="0"/>
                <a:ea typeface="Verdana" panose="020B0604030504040204" pitchFamily="34" charset="0"/>
                <a:cs typeface="Arial" panose="020B0604020202020204" pitchFamily="34" charset="0"/>
              </a:rPr>
              <a:t>.</a:t>
            </a:r>
            <a:endParaRPr lang="en-GB" sz="1200" dirty="0"/>
          </a:p>
        </p:txBody>
      </p:sp>
      <p:sp>
        <p:nvSpPr>
          <p:cNvPr id="17" name="TextBox 16"/>
          <p:cNvSpPr txBox="1"/>
          <p:nvPr/>
        </p:nvSpPr>
        <p:spPr>
          <a:xfrm>
            <a:off x="7499342" y="2402432"/>
            <a:ext cx="1447947" cy="1200329"/>
          </a:xfrm>
          <a:prstGeom prst="rect">
            <a:avLst/>
          </a:prstGeom>
          <a:noFill/>
        </p:spPr>
        <p:txBody>
          <a:bodyPr wrap="square" rtlCol="0">
            <a:spAutoFit/>
          </a:bodyPr>
          <a:lstStyle/>
          <a:p>
            <a:pPr algn="ctr"/>
            <a:r>
              <a:rPr lang="en-GB" sz="1200" b="1" dirty="0">
                <a:latin typeface="Arial" panose="020B0604020202020204" pitchFamily="34" charset="0"/>
                <a:ea typeface="Verdana" panose="020B0604030504040204" pitchFamily="34" charset="0"/>
                <a:cs typeface="Arial" panose="020B0604020202020204" pitchFamily="34" charset="0"/>
              </a:rPr>
              <a:t>Instils  </a:t>
            </a:r>
            <a:endParaRPr lang="en-GB" sz="1200" b="1" dirty="0" smtClean="0">
              <a:latin typeface="Arial" panose="020B0604020202020204" pitchFamily="34" charset="0"/>
              <a:ea typeface="Verdana" panose="020B0604030504040204" pitchFamily="34" charset="0"/>
              <a:cs typeface="Arial" panose="020B0604020202020204" pitchFamily="34" charset="0"/>
            </a:endParaRPr>
          </a:p>
          <a:p>
            <a:pPr algn="ctr"/>
            <a:r>
              <a:rPr lang="en-GB" sz="1200" dirty="0" smtClean="0">
                <a:latin typeface="Arial" panose="020B0604020202020204" pitchFamily="34" charset="0"/>
                <a:ea typeface="Verdana" panose="020B0604030504040204" pitchFamily="34" charset="0"/>
                <a:cs typeface="Arial" panose="020B0604020202020204" pitchFamily="34" charset="0"/>
              </a:rPr>
              <a:t>physical activity as a key part of a healthy happy lifestyle.</a:t>
            </a:r>
            <a:endParaRPr lang="en-GB" sz="1200" dirty="0">
              <a:latin typeface="Arial" panose="020B0604020202020204" pitchFamily="34" charset="0"/>
              <a:ea typeface="Verdana" panose="020B0604030504040204" pitchFamily="34" charset="0"/>
              <a:cs typeface="Arial" panose="020B0604020202020204" pitchFamily="34" charset="0"/>
            </a:endParaRPr>
          </a:p>
          <a:p>
            <a:pPr algn="ctr"/>
            <a:endParaRPr lang="en-GB" sz="1200" dirty="0"/>
          </a:p>
        </p:txBody>
      </p:sp>
      <p:sp>
        <p:nvSpPr>
          <p:cNvPr id="18" name="TextBox 17"/>
          <p:cNvSpPr txBox="1"/>
          <p:nvPr/>
        </p:nvSpPr>
        <p:spPr>
          <a:xfrm>
            <a:off x="9437472" y="2417014"/>
            <a:ext cx="1653309" cy="1015663"/>
          </a:xfrm>
          <a:prstGeom prst="rect">
            <a:avLst/>
          </a:prstGeom>
          <a:noFill/>
        </p:spPr>
        <p:txBody>
          <a:bodyPr wrap="square" rtlCol="0">
            <a:spAutoFit/>
          </a:bodyPr>
          <a:lstStyle/>
          <a:p>
            <a:pPr algn="ctr"/>
            <a:r>
              <a:rPr lang="en-GB" sz="1200" b="1" dirty="0">
                <a:latin typeface="Arial" panose="020B0604020202020204" pitchFamily="34" charset="0"/>
                <a:ea typeface="Verdana" panose="020B0604030504040204" pitchFamily="34" charset="0"/>
                <a:cs typeface="Arial" panose="020B0604020202020204" pitchFamily="34" charset="0"/>
              </a:rPr>
              <a:t>Inspires </a:t>
            </a:r>
          </a:p>
          <a:p>
            <a:pPr algn="ctr"/>
            <a:r>
              <a:rPr lang="en-GB" sz="1200" dirty="0">
                <a:latin typeface="Arial" panose="020B0604020202020204" pitchFamily="34" charset="0"/>
                <a:ea typeface="Verdana" panose="020B0604030504040204" pitchFamily="34" charset="0"/>
                <a:cs typeface="Arial" panose="020B0604020202020204" pitchFamily="34" charset="0"/>
              </a:rPr>
              <a:t>healthy</a:t>
            </a:r>
            <a:r>
              <a:rPr lang="en-GB" sz="1200" b="1" dirty="0">
                <a:latin typeface="Arial" panose="020B0604020202020204" pitchFamily="34" charset="0"/>
                <a:ea typeface="Verdana" panose="020B0604030504040204" pitchFamily="34" charset="0"/>
                <a:cs typeface="Arial" panose="020B0604020202020204" pitchFamily="34" charset="0"/>
              </a:rPr>
              <a:t> </a:t>
            </a:r>
            <a:r>
              <a:rPr lang="en-GB" sz="1200" dirty="0">
                <a:latin typeface="Arial" panose="020B0604020202020204" pitchFamily="34" charset="0"/>
                <a:ea typeface="Verdana" panose="020B0604030504040204" pitchFamily="34" charset="0"/>
                <a:cs typeface="Arial" panose="020B0604020202020204" pitchFamily="34" charset="0"/>
              </a:rPr>
              <a:t>future lives, education and career </a:t>
            </a:r>
            <a:r>
              <a:rPr lang="en-GB" sz="1200" dirty="0" smtClean="0">
                <a:latin typeface="Arial" panose="020B0604020202020204" pitchFamily="34" charset="0"/>
                <a:ea typeface="Verdana" panose="020B0604030504040204" pitchFamily="34" charset="0"/>
                <a:cs typeface="Arial" panose="020B0604020202020204" pitchFamily="34" charset="0"/>
              </a:rPr>
              <a:t>aspirations.</a:t>
            </a:r>
            <a:endParaRPr lang="en-GB" sz="1200" dirty="0">
              <a:latin typeface="Arial" panose="020B0604020202020204" pitchFamily="34" charset="0"/>
              <a:ea typeface="Verdana" panose="020B0604030504040204" pitchFamily="34" charset="0"/>
              <a:cs typeface="Arial" panose="020B0604020202020204" pitchFamily="34" charset="0"/>
            </a:endParaRPr>
          </a:p>
          <a:p>
            <a:endParaRPr lang="en-GB" sz="1200" dirty="0"/>
          </a:p>
        </p:txBody>
      </p:sp>
      <p:pic>
        <p:nvPicPr>
          <p:cNvPr id="30" name="Picture 29"/>
          <p:cNvPicPr>
            <a:picLocks noChangeAspect="1"/>
          </p:cNvPicPr>
          <p:nvPr/>
        </p:nvPicPr>
        <p:blipFill rotWithShape="1">
          <a:blip r:embed="rId4"/>
          <a:srcRect l="38246" t="38187" r="39035" b="19240"/>
          <a:stretch/>
        </p:blipFill>
        <p:spPr>
          <a:xfrm>
            <a:off x="5557290" y="1212971"/>
            <a:ext cx="1207262" cy="1047407"/>
          </a:xfrm>
          <a:prstGeom prst="rect">
            <a:avLst/>
          </a:prstGeom>
          <a:ln>
            <a:noFill/>
          </a:ln>
          <a:effectLst>
            <a:outerShdw blurRad="292100" dist="139700" dir="2700000" algn="tl" rotWithShape="0">
              <a:srgbClr val="333333">
                <a:alpha val="65000"/>
              </a:srgbClr>
            </a:outerShdw>
          </a:effectLst>
        </p:spPr>
      </p:pic>
      <p:pic>
        <p:nvPicPr>
          <p:cNvPr id="31" name="Picture 30"/>
          <p:cNvPicPr>
            <a:picLocks noChangeAspect="1"/>
          </p:cNvPicPr>
          <p:nvPr/>
        </p:nvPicPr>
        <p:blipFill rotWithShape="1">
          <a:blip r:embed="rId5"/>
          <a:srcRect l="37199" t="37016" r="39546" b="24580"/>
          <a:stretch/>
        </p:blipFill>
        <p:spPr>
          <a:xfrm>
            <a:off x="1222118" y="1215663"/>
            <a:ext cx="1252135" cy="1036444"/>
          </a:xfrm>
          <a:prstGeom prst="rect">
            <a:avLst/>
          </a:prstGeom>
          <a:ln>
            <a:noFill/>
          </a:ln>
          <a:effectLst>
            <a:outerShdw blurRad="292100" dist="139700" dir="2700000" algn="tl" rotWithShape="0">
              <a:srgbClr val="333333">
                <a:alpha val="65000"/>
              </a:srgbClr>
            </a:outerShdw>
          </a:effectLst>
        </p:spPr>
      </p:pic>
      <p:pic>
        <p:nvPicPr>
          <p:cNvPr id="32" name="Picture 31"/>
          <p:cNvPicPr>
            <a:picLocks noChangeAspect="1"/>
          </p:cNvPicPr>
          <p:nvPr/>
        </p:nvPicPr>
        <p:blipFill rotWithShape="1">
          <a:blip r:embed="rId6"/>
          <a:srcRect l="37105" t="40214" r="41579" b="23295"/>
          <a:stretch/>
        </p:blipFill>
        <p:spPr>
          <a:xfrm>
            <a:off x="9655327" y="1203639"/>
            <a:ext cx="1217598" cy="1045674"/>
          </a:xfrm>
          <a:prstGeom prst="rect">
            <a:avLst/>
          </a:prstGeom>
          <a:ln>
            <a:noFill/>
          </a:ln>
          <a:effectLst>
            <a:outerShdw blurRad="292100" dist="139700" dir="2700000" algn="tl" rotWithShape="0">
              <a:srgbClr val="333333">
                <a:alpha val="65000"/>
              </a:srgbClr>
            </a:outerShdw>
          </a:effectLst>
        </p:spPr>
      </p:pic>
      <p:pic>
        <p:nvPicPr>
          <p:cNvPr id="1026" name="Picture 2" descr="Image.jpe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92" t="9971" r="12864" b="30028"/>
          <a:stretch/>
        </p:blipFill>
        <p:spPr bwMode="auto">
          <a:xfrm>
            <a:off x="7614516" y="1221642"/>
            <a:ext cx="1217598" cy="10276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3" name="TextBox 32"/>
          <p:cNvSpPr txBox="1"/>
          <p:nvPr/>
        </p:nvSpPr>
        <p:spPr>
          <a:xfrm flipH="1">
            <a:off x="1118950" y="4007080"/>
            <a:ext cx="1455078" cy="2123658"/>
          </a:xfrm>
          <a:prstGeom prst="rect">
            <a:avLst/>
          </a:prstGeom>
          <a:noFill/>
        </p:spPr>
        <p:txBody>
          <a:bodyPr wrap="square" rtlCol="0">
            <a:spAutoFit/>
          </a:bodyPr>
          <a:lstStyle/>
          <a:p>
            <a:pPr algn="ctr"/>
            <a:r>
              <a:rPr lang="en-GB" sz="1200" dirty="0">
                <a:latin typeface="Arial" panose="020B0604020202020204" pitchFamily="34" charset="0"/>
                <a:ea typeface="Verdana" panose="020B0604030504040204" pitchFamily="34" charset="0"/>
                <a:cs typeface="Arial" panose="020B0604020202020204" pitchFamily="34" charset="0"/>
              </a:rPr>
              <a:t>At Nancealverne we offer opportunities to engage and connect through interactive and </a:t>
            </a:r>
            <a:r>
              <a:rPr lang="en-GB" sz="1200" dirty="0" smtClean="0">
                <a:latin typeface="Arial" panose="020B0604020202020204" pitchFamily="34" charset="0"/>
                <a:ea typeface="Verdana" panose="020B0604030504040204" pitchFamily="34" charset="0"/>
                <a:cs typeface="Arial" panose="020B0604020202020204" pitchFamily="34" charset="0"/>
              </a:rPr>
              <a:t>exciting </a:t>
            </a:r>
            <a:r>
              <a:rPr lang="en-GB" sz="1200" dirty="0">
                <a:latin typeface="Arial" panose="020B0604020202020204" pitchFamily="34" charset="0"/>
                <a:ea typeface="Verdana" panose="020B0604030504040204" pitchFamily="34" charset="0"/>
                <a:cs typeface="Arial" panose="020B0604020202020204" pitchFamily="34" charset="0"/>
              </a:rPr>
              <a:t>experiences in our school, community and beyond.</a:t>
            </a:r>
          </a:p>
          <a:p>
            <a:pPr algn="ctr"/>
            <a:endParaRPr lang="en-GB" sz="1200" dirty="0"/>
          </a:p>
        </p:txBody>
      </p:sp>
      <p:sp>
        <p:nvSpPr>
          <p:cNvPr id="34" name="TextBox 33"/>
          <p:cNvSpPr txBox="1"/>
          <p:nvPr/>
        </p:nvSpPr>
        <p:spPr>
          <a:xfrm>
            <a:off x="3247017" y="3994506"/>
            <a:ext cx="1610871" cy="2123658"/>
          </a:xfrm>
          <a:prstGeom prst="rect">
            <a:avLst/>
          </a:prstGeom>
          <a:noFill/>
        </p:spPr>
        <p:txBody>
          <a:bodyPr wrap="square" rtlCol="0">
            <a:spAutoFit/>
          </a:bodyPr>
          <a:lstStyle/>
          <a:p>
            <a:pPr algn="ctr"/>
            <a:r>
              <a:rPr lang="en-GB" sz="1200" dirty="0">
                <a:latin typeface="Arial" panose="020B0604020202020204" pitchFamily="34" charset="0"/>
                <a:ea typeface="Verdana" panose="020B0604030504040204" pitchFamily="34" charset="0"/>
                <a:cs typeface="Arial" panose="020B0604020202020204" pitchFamily="34" charset="0"/>
              </a:rPr>
              <a:t>At Nancealverne we offer an </a:t>
            </a:r>
            <a:r>
              <a:rPr lang="en-GB" sz="1200" dirty="0" smtClean="0">
                <a:latin typeface="Arial" panose="020B0604020202020204" pitchFamily="34" charset="0"/>
                <a:ea typeface="Verdana" panose="020B0604030504040204" pitchFamily="34" charset="0"/>
                <a:cs typeface="Arial" panose="020B0604020202020204" pitchFamily="34" charset="0"/>
              </a:rPr>
              <a:t>inclusive and </a:t>
            </a:r>
            <a:r>
              <a:rPr lang="en-GB" sz="1200" dirty="0">
                <a:latin typeface="Arial" panose="020B0604020202020204" pitchFamily="34" charset="0"/>
                <a:ea typeface="Verdana" panose="020B0604030504040204" pitchFamily="34" charset="0"/>
                <a:cs typeface="Arial" panose="020B0604020202020204" pitchFamily="34" charset="0"/>
              </a:rPr>
              <a:t>differentiated Physical Development curriculum that builds on the individual learner’s own </a:t>
            </a:r>
            <a:r>
              <a:rPr lang="en-GB" sz="1200" dirty="0" smtClean="0">
                <a:latin typeface="Arial" panose="020B0604020202020204" pitchFamily="34" charset="0"/>
                <a:ea typeface="Verdana" panose="020B0604030504040204" pitchFamily="34" charset="0"/>
                <a:cs typeface="Arial" panose="020B0604020202020204" pitchFamily="34" charset="0"/>
              </a:rPr>
              <a:t>abilities and experiences</a:t>
            </a:r>
            <a:r>
              <a:rPr lang="en-GB" sz="1200" dirty="0">
                <a:latin typeface="Arial" panose="020B0604020202020204" pitchFamily="34" charset="0"/>
                <a:ea typeface="Verdana" panose="020B0604030504040204" pitchFamily="34" charset="0"/>
                <a:cs typeface="Arial" panose="020B0604020202020204" pitchFamily="34" charset="0"/>
              </a:rPr>
              <a:t>.</a:t>
            </a:r>
          </a:p>
          <a:p>
            <a:pPr algn="ctr"/>
            <a:endParaRPr lang="en-GB" sz="1200" dirty="0"/>
          </a:p>
        </p:txBody>
      </p:sp>
      <p:pic>
        <p:nvPicPr>
          <p:cNvPr id="36" name="Picture 35"/>
          <p:cNvPicPr>
            <a:picLocks noChangeAspect="1"/>
          </p:cNvPicPr>
          <p:nvPr/>
        </p:nvPicPr>
        <p:blipFill rotWithShape="1">
          <a:blip r:embed="rId8"/>
          <a:srcRect b="94600"/>
          <a:stretch/>
        </p:blipFill>
        <p:spPr>
          <a:xfrm>
            <a:off x="688204" y="6492075"/>
            <a:ext cx="10876007" cy="331166"/>
          </a:xfrm>
          <a:prstGeom prst="rect">
            <a:avLst/>
          </a:prstGeom>
        </p:spPr>
      </p:pic>
      <p:pic>
        <p:nvPicPr>
          <p:cNvPr id="38" name="Picture 37"/>
          <p:cNvPicPr>
            <a:picLocks noChangeAspect="1"/>
          </p:cNvPicPr>
          <p:nvPr/>
        </p:nvPicPr>
        <p:blipFill rotWithShape="1">
          <a:blip r:embed="rId8"/>
          <a:srcRect b="94600"/>
          <a:stretch/>
        </p:blipFill>
        <p:spPr>
          <a:xfrm>
            <a:off x="480632" y="644120"/>
            <a:ext cx="10876007" cy="331166"/>
          </a:xfrm>
          <a:prstGeom prst="rect">
            <a:avLst/>
          </a:prstGeom>
        </p:spPr>
      </p:pic>
      <p:pic>
        <p:nvPicPr>
          <p:cNvPr id="26" name="Picture 25"/>
          <p:cNvPicPr>
            <a:picLocks noChangeAspect="1"/>
          </p:cNvPicPr>
          <p:nvPr/>
        </p:nvPicPr>
        <p:blipFill>
          <a:blip r:embed="rId3"/>
          <a:stretch>
            <a:fillRect/>
          </a:stretch>
        </p:blipFill>
        <p:spPr>
          <a:xfrm>
            <a:off x="114531" y="89298"/>
            <a:ext cx="547878" cy="547878"/>
          </a:xfrm>
          <a:prstGeom prst="rect">
            <a:avLst/>
          </a:prstGeom>
        </p:spPr>
      </p:pic>
      <p:sp>
        <p:nvSpPr>
          <p:cNvPr id="35" name="TextBox 34"/>
          <p:cNvSpPr txBox="1"/>
          <p:nvPr/>
        </p:nvSpPr>
        <p:spPr>
          <a:xfrm>
            <a:off x="5263520" y="4004055"/>
            <a:ext cx="1690582" cy="2516073"/>
          </a:xfrm>
          <a:prstGeom prst="rect">
            <a:avLst/>
          </a:prstGeom>
          <a:noFill/>
        </p:spPr>
        <p:txBody>
          <a:bodyPr wrap="square" rtlCol="0">
            <a:spAutoFit/>
          </a:bodyPr>
          <a:lstStyle/>
          <a:p>
            <a:pPr algn="ctr"/>
            <a:r>
              <a:rPr lang="en-GB" sz="1050" dirty="0">
                <a:latin typeface="Arial" panose="020B0604020202020204" pitchFamily="34" charset="0"/>
                <a:ea typeface="Verdana" panose="020B0604030504040204" pitchFamily="34" charset="0"/>
                <a:cs typeface="Arial" panose="020B0604020202020204" pitchFamily="34" charset="0"/>
              </a:rPr>
              <a:t>At </a:t>
            </a:r>
            <a:r>
              <a:rPr lang="en-GB" sz="1050" dirty="0" smtClean="0">
                <a:latin typeface="Arial" panose="020B0604020202020204" pitchFamily="34" charset="0"/>
                <a:ea typeface="Verdana" panose="020B0604030504040204" pitchFamily="34" charset="0"/>
                <a:cs typeface="Arial" panose="020B0604020202020204" pitchFamily="34" charset="0"/>
              </a:rPr>
              <a:t>Nancealverne, social </a:t>
            </a:r>
            <a:r>
              <a:rPr lang="en-GB" sz="1050" dirty="0">
                <a:latin typeface="Arial" panose="020B0604020202020204" pitchFamily="34" charset="0"/>
                <a:ea typeface="Verdana" panose="020B0604030504040204" pitchFamily="34" charset="0"/>
                <a:cs typeface="Arial" panose="020B0604020202020204" pitchFamily="34" charset="0"/>
              </a:rPr>
              <a:t>engagement and physical activity </a:t>
            </a:r>
            <a:r>
              <a:rPr lang="en-GB" sz="1050" dirty="0" smtClean="0">
                <a:latin typeface="Arial" panose="020B0604020202020204" pitchFamily="34" charset="0"/>
                <a:ea typeface="Verdana" panose="020B0604030504040204" pitchFamily="34" charset="0"/>
                <a:cs typeface="Arial" panose="020B0604020202020204" pitchFamily="34" charset="0"/>
              </a:rPr>
              <a:t>are </a:t>
            </a:r>
            <a:r>
              <a:rPr lang="en-GB" sz="1050" dirty="0">
                <a:latin typeface="Arial" panose="020B0604020202020204" pitchFamily="34" charset="0"/>
                <a:ea typeface="Verdana" panose="020B0604030504040204" pitchFamily="34" charset="0"/>
                <a:cs typeface="Arial" panose="020B0604020202020204" pitchFamily="34" charset="0"/>
              </a:rPr>
              <a:t>central in our approach </a:t>
            </a:r>
            <a:r>
              <a:rPr lang="en-GB" sz="1050" dirty="0" smtClean="0">
                <a:latin typeface="Arial" panose="020B0604020202020204" pitchFamily="34" charset="0"/>
                <a:ea typeface="Verdana" panose="020B0604030504040204" pitchFamily="34" charset="0"/>
                <a:cs typeface="Arial" panose="020B0604020202020204" pitchFamily="34" charset="0"/>
              </a:rPr>
              <a:t>for </a:t>
            </a:r>
            <a:r>
              <a:rPr lang="en-GB" sz="1050" dirty="0">
                <a:latin typeface="Arial" panose="020B0604020202020204" pitchFamily="34" charset="0"/>
                <a:ea typeface="Verdana" panose="020B0604030504040204" pitchFamily="34" charset="0"/>
                <a:cs typeface="Arial" panose="020B0604020202020204" pitchFamily="34" charset="0"/>
              </a:rPr>
              <a:t>teaching and learning in PD. Real PE and MOVE strategies are used within individual and team activities, ensuring a strong foundation of physical and social skills that can be </a:t>
            </a:r>
            <a:r>
              <a:rPr lang="en-GB" sz="1050" dirty="0" smtClean="0">
                <a:latin typeface="Arial" panose="020B0604020202020204" pitchFamily="34" charset="0"/>
                <a:ea typeface="Verdana" panose="020B0604030504040204" pitchFamily="34" charset="0"/>
                <a:cs typeface="Arial" panose="020B0604020202020204" pitchFamily="34" charset="0"/>
              </a:rPr>
              <a:t>applied </a:t>
            </a:r>
            <a:r>
              <a:rPr lang="en-GB" sz="1050" dirty="0">
                <a:latin typeface="Arial" panose="020B0604020202020204" pitchFamily="34" charset="0"/>
                <a:ea typeface="Verdana" panose="020B0604030504040204" pitchFamily="34" charset="0"/>
                <a:cs typeface="Arial" panose="020B0604020202020204" pitchFamily="34" charset="0"/>
              </a:rPr>
              <a:t>across the curriculum.</a:t>
            </a:r>
          </a:p>
          <a:p>
            <a:pPr algn="ctr"/>
            <a:endParaRPr lang="en-GB" sz="1050" dirty="0"/>
          </a:p>
        </p:txBody>
      </p:sp>
      <p:sp>
        <p:nvSpPr>
          <p:cNvPr id="39" name="TextBox 38"/>
          <p:cNvSpPr txBox="1"/>
          <p:nvPr/>
        </p:nvSpPr>
        <p:spPr>
          <a:xfrm>
            <a:off x="7440633" y="3994062"/>
            <a:ext cx="1510355" cy="2462213"/>
          </a:xfrm>
          <a:prstGeom prst="rect">
            <a:avLst/>
          </a:prstGeom>
          <a:noFill/>
        </p:spPr>
        <p:txBody>
          <a:bodyPr wrap="square" rtlCol="0">
            <a:spAutoFit/>
          </a:bodyPr>
          <a:lstStyle/>
          <a:p>
            <a:pPr algn="ctr"/>
            <a:r>
              <a:rPr lang="en-GB" sz="1100" dirty="0">
                <a:latin typeface="Arial" panose="020B0604020202020204" pitchFamily="34" charset="0"/>
                <a:ea typeface="Verdana" panose="020B0604030504040204" pitchFamily="34" charset="0"/>
                <a:cs typeface="Arial" panose="020B0604020202020204" pitchFamily="34" charset="0"/>
              </a:rPr>
              <a:t>At Nancealverne we instil a sense of self belief and independence to confidently take on new challenges and situations. We instil care and leadership skills as learners recognise how they can support their peers and community alike.</a:t>
            </a:r>
          </a:p>
          <a:p>
            <a:pPr algn="ctr"/>
            <a:endParaRPr lang="en-GB" sz="1100" dirty="0"/>
          </a:p>
        </p:txBody>
      </p:sp>
      <p:sp>
        <p:nvSpPr>
          <p:cNvPr id="40" name="TextBox 39"/>
          <p:cNvSpPr txBox="1"/>
          <p:nvPr/>
        </p:nvSpPr>
        <p:spPr>
          <a:xfrm>
            <a:off x="9390212" y="3955832"/>
            <a:ext cx="1844702" cy="2354491"/>
          </a:xfrm>
          <a:prstGeom prst="rect">
            <a:avLst/>
          </a:prstGeom>
          <a:noFill/>
        </p:spPr>
        <p:txBody>
          <a:bodyPr wrap="square" rtlCol="0">
            <a:spAutoFit/>
          </a:bodyPr>
          <a:lstStyle/>
          <a:p>
            <a:pPr algn="ctr"/>
            <a:r>
              <a:rPr lang="en-GB" sz="1050" dirty="0">
                <a:latin typeface="Arial" panose="020B0604020202020204" pitchFamily="34" charset="0"/>
                <a:ea typeface="Verdana" panose="020B0604030504040204" pitchFamily="34" charset="0"/>
                <a:cs typeface="Arial" panose="020B0604020202020204" pitchFamily="34" charset="0"/>
              </a:rPr>
              <a:t>At Nancealverne we provide a broad range of independence skills and healthy living experiences to support future aspirations and opportunities in the wider world. Pupils can explore bespoke pathways options, whether as part of future college courses, community support settings, apprenticeships, or local roles and positions in the community.</a:t>
            </a:r>
          </a:p>
        </p:txBody>
      </p:sp>
    </p:spTree>
    <p:extLst>
      <p:ext uri="{BB962C8B-B14F-4D97-AF65-F5344CB8AC3E}">
        <p14:creationId xmlns:p14="http://schemas.microsoft.com/office/powerpoint/2010/main" val="18316978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1777" y="141345"/>
            <a:ext cx="11269871"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Implementation/Delivery - PD Curriculum</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11538416" y="89298"/>
            <a:ext cx="547878" cy="547878"/>
          </a:xfrm>
          <a:prstGeom prst="rect">
            <a:avLst/>
          </a:prstGeom>
        </p:spPr>
      </p:pic>
      <p:pic>
        <p:nvPicPr>
          <p:cNvPr id="6" name="Picture 5"/>
          <p:cNvPicPr>
            <a:picLocks noChangeAspect="1"/>
          </p:cNvPicPr>
          <p:nvPr/>
        </p:nvPicPr>
        <p:blipFill>
          <a:blip r:embed="rId2"/>
          <a:stretch>
            <a:fillRect/>
          </a:stretch>
        </p:blipFill>
        <p:spPr>
          <a:xfrm>
            <a:off x="114531" y="89298"/>
            <a:ext cx="547878" cy="547878"/>
          </a:xfrm>
          <a:prstGeom prst="rect">
            <a:avLst/>
          </a:prstGeom>
        </p:spPr>
      </p:pic>
      <p:sp>
        <p:nvSpPr>
          <p:cNvPr id="7" name="Rounded Rectangle 6"/>
          <p:cNvSpPr/>
          <p:nvPr/>
        </p:nvSpPr>
        <p:spPr>
          <a:xfrm>
            <a:off x="609431" y="972881"/>
            <a:ext cx="2016633" cy="5462156"/>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8" name="Picture 7"/>
          <p:cNvPicPr>
            <a:picLocks noChangeAspect="1"/>
          </p:cNvPicPr>
          <p:nvPr/>
        </p:nvPicPr>
        <p:blipFill rotWithShape="1">
          <a:blip r:embed="rId3"/>
          <a:srcRect b="94600"/>
          <a:stretch/>
        </p:blipFill>
        <p:spPr>
          <a:xfrm>
            <a:off x="662409" y="641715"/>
            <a:ext cx="10876007" cy="331166"/>
          </a:xfrm>
          <a:prstGeom prst="rect">
            <a:avLst/>
          </a:prstGeom>
        </p:spPr>
      </p:pic>
      <p:sp>
        <p:nvSpPr>
          <p:cNvPr id="11" name="Rounded Rectangle 10"/>
          <p:cNvSpPr/>
          <p:nvPr/>
        </p:nvSpPr>
        <p:spPr>
          <a:xfrm>
            <a:off x="2837519" y="978195"/>
            <a:ext cx="2016633" cy="5450037"/>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2" name="Rounded Rectangle 11"/>
          <p:cNvSpPr/>
          <p:nvPr/>
        </p:nvSpPr>
        <p:spPr>
          <a:xfrm>
            <a:off x="5065607" y="972881"/>
            <a:ext cx="2016633" cy="5462155"/>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3" name="Rounded Rectangle 12"/>
          <p:cNvSpPr/>
          <p:nvPr/>
        </p:nvSpPr>
        <p:spPr>
          <a:xfrm>
            <a:off x="7293695" y="972881"/>
            <a:ext cx="2016633" cy="545535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6" name="Rounded Rectangle 15"/>
          <p:cNvSpPr/>
          <p:nvPr/>
        </p:nvSpPr>
        <p:spPr>
          <a:xfrm>
            <a:off x="9521783" y="972882"/>
            <a:ext cx="2016633" cy="5455350"/>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0" name="Rounded Rectangle 19"/>
          <p:cNvSpPr/>
          <p:nvPr/>
        </p:nvSpPr>
        <p:spPr>
          <a:xfrm>
            <a:off x="713927" y="1075887"/>
            <a:ext cx="1807641" cy="337933"/>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1" name="Rounded Rectangle 20"/>
          <p:cNvSpPr/>
          <p:nvPr/>
        </p:nvSpPr>
        <p:spPr>
          <a:xfrm>
            <a:off x="2942015" y="1071841"/>
            <a:ext cx="1807641" cy="341979"/>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2" name="Rounded Rectangle 21"/>
          <p:cNvSpPr/>
          <p:nvPr/>
        </p:nvSpPr>
        <p:spPr>
          <a:xfrm>
            <a:off x="5159487" y="1056897"/>
            <a:ext cx="1807641" cy="356923"/>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3" name="Rounded Rectangle 22"/>
          <p:cNvSpPr/>
          <p:nvPr/>
        </p:nvSpPr>
        <p:spPr>
          <a:xfrm>
            <a:off x="7402689" y="1057385"/>
            <a:ext cx="1807641" cy="35643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4" name="Rounded Rectangle 23"/>
          <p:cNvSpPr/>
          <p:nvPr/>
        </p:nvSpPr>
        <p:spPr>
          <a:xfrm>
            <a:off x="9626277" y="1057385"/>
            <a:ext cx="1807641" cy="35643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 name="Rectangle 1"/>
          <p:cNvSpPr/>
          <p:nvPr/>
        </p:nvSpPr>
        <p:spPr>
          <a:xfrm>
            <a:off x="1324236" y="1128719"/>
            <a:ext cx="587020" cy="276999"/>
          </a:xfrm>
          <a:prstGeom prst="rect">
            <a:avLst/>
          </a:prstGeom>
        </p:spPr>
        <p:txBody>
          <a:bodyPr wrap="none">
            <a:spAutoFit/>
          </a:bodyPr>
          <a:lstStyle/>
          <a:p>
            <a:pPr algn="ctr"/>
            <a:r>
              <a:rPr lang="en-GB" sz="1200" b="1" dirty="0">
                <a:latin typeface="Arial" panose="020B0604020202020204" pitchFamily="34" charset="0"/>
                <a:cs typeface="Arial" panose="020B0604020202020204" pitchFamily="34" charset="0"/>
              </a:rPr>
              <a:t>EYFS</a:t>
            </a:r>
          </a:p>
        </p:txBody>
      </p:sp>
      <p:sp>
        <p:nvSpPr>
          <p:cNvPr id="3" name="Rectangle 2"/>
          <p:cNvSpPr/>
          <p:nvPr/>
        </p:nvSpPr>
        <p:spPr>
          <a:xfrm>
            <a:off x="3021974" y="1122641"/>
            <a:ext cx="1687130" cy="276999"/>
          </a:xfrm>
          <a:prstGeom prst="rect">
            <a:avLst/>
          </a:prstGeom>
        </p:spPr>
        <p:txBody>
          <a:bodyPr wrap="none">
            <a:spAutoFit/>
          </a:bodyPr>
          <a:lstStyle/>
          <a:p>
            <a:pPr lvl="0" algn="ctr">
              <a:defRPr/>
            </a:pPr>
            <a:r>
              <a:rPr lang="pl-PL" sz="1200" b="1" dirty="0">
                <a:latin typeface="Arial" panose="020B0604020202020204" pitchFamily="34" charset="0"/>
                <a:cs typeface="Arial" panose="020B0604020202020204" pitchFamily="34" charset="0"/>
              </a:rPr>
              <a:t>L2L/ B2L KS </a:t>
            </a:r>
            <a:r>
              <a:rPr lang="pl-PL" sz="1200" b="1" dirty="0" smtClean="0">
                <a:latin typeface="Arial" panose="020B0604020202020204" pitchFamily="34" charset="0"/>
                <a:cs typeface="Arial" panose="020B0604020202020204" pitchFamily="34" charset="0"/>
              </a:rPr>
              <a:t>1</a:t>
            </a:r>
            <a:r>
              <a:rPr lang="en-GB" sz="1200" b="1" dirty="0" smtClean="0">
                <a:latin typeface="Arial" panose="020B0604020202020204" pitchFamily="34" charset="0"/>
                <a:cs typeface="Arial" panose="020B0604020202020204" pitchFamily="34" charset="0"/>
              </a:rPr>
              <a:t> </a:t>
            </a:r>
            <a:r>
              <a:rPr lang="pl-PL" sz="1200" b="1" dirty="0" smtClean="0">
                <a:latin typeface="Arial" panose="020B0604020202020204" pitchFamily="34" charset="0"/>
                <a:cs typeface="Arial" panose="020B0604020202020204" pitchFamily="34" charset="0"/>
              </a:rPr>
              <a:t>– </a:t>
            </a:r>
            <a:r>
              <a:rPr lang="pl-PL" sz="1200" b="1" dirty="0">
                <a:latin typeface="Arial" panose="020B0604020202020204" pitchFamily="34" charset="0"/>
                <a:cs typeface="Arial" panose="020B0604020202020204" pitchFamily="34" charset="0"/>
              </a:rPr>
              <a:t>KS4</a:t>
            </a:r>
            <a:endParaRPr lang="en-GB" sz="1200" b="1" dirty="0">
              <a:latin typeface="Arial" panose="020B0604020202020204" pitchFamily="34" charset="0"/>
              <a:cs typeface="Arial" panose="020B0604020202020204" pitchFamily="34" charset="0"/>
            </a:endParaRPr>
          </a:p>
        </p:txBody>
      </p:sp>
      <p:sp>
        <p:nvSpPr>
          <p:cNvPr id="26" name="Rectangle 25"/>
          <p:cNvSpPr/>
          <p:nvPr/>
        </p:nvSpPr>
        <p:spPr>
          <a:xfrm>
            <a:off x="5415544" y="1117543"/>
            <a:ext cx="1369734" cy="276999"/>
          </a:xfrm>
          <a:prstGeom prst="rect">
            <a:avLst/>
          </a:prstGeom>
        </p:spPr>
        <p:txBody>
          <a:bodyPr wrap="none">
            <a:spAutoFit/>
          </a:bodyPr>
          <a:lstStyle/>
          <a:p>
            <a:pPr algn="ctr"/>
            <a:r>
              <a:rPr lang="pt-BR" sz="1200" b="1" dirty="0">
                <a:latin typeface="Arial" panose="020B0604020202020204" pitchFamily="34" charset="0"/>
                <a:cs typeface="Arial" panose="020B0604020202020204" pitchFamily="34" charset="0"/>
              </a:rPr>
              <a:t>R2L KS </a:t>
            </a:r>
            <a:r>
              <a:rPr lang="pt-BR" sz="1200" b="1" dirty="0" smtClean="0">
                <a:latin typeface="Arial" panose="020B0604020202020204" pitchFamily="34" charset="0"/>
                <a:cs typeface="Arial" panose="020B0604020202020204" pitchFamily="34" charset="0"/>
              </a:rPr>
              <a:t>1 </a:t>
            </a:r>
            <a:r>
              <a:rPr lang="pt-BR" sz="1200" b="1" dirty="0">
                <a:latin typeface="Arial" panose="020B0604020202020204" pitchFamily="34" charset="0"/>
                <a:cs typeface="Arial" panose="020B0604020202020204" pitchFamily="34" charset="0"/>
              </a:rPr>
              <a:t>– KS 3</a:t>
            </a:r>
            <a:endParaRPr lang="en-GB" sz="1200" b="1" dirty="0">
              <a:latin typeface="Arial" panose="020B0604020202020204" pitchFamily="34" charset="0"/>
              <a:cs typeface="Arial" panose="020B0604020202020204" pitchFamily="34" charset="0"/>
            </a:endParaRPr>
          </a:p>
        </p:txBody>
      </p:sp>
      <p:sp>
        <p:nvSpPr>
          <p:cNvPr id="27" name="Rectangle 26"/>
          <p:cNvSpPr/>
          <p:nvPr/>
        </p:nvSpPr>
        <p:spPr>
          <a:xfrm>
            <a:off x="7334603" y="1491070"/>
            <a:ext cx="1934816" cy="507831"/>
          </a:xfrm>
          <a:prstGeom prst="rect">
            <a:avLst/>
          </a:prstGeom>
        </p:spPr>
        <p:txBody>
          <a:bodyPr wrap="square">
            <a:spAutoFit/>
          </a:bodyPr>
          <a:lstStyle/>
          <a:p>
            <a:pPr lvl="0">
              <a:defRPr/>
            </a:pPr>
            <a:r>
              <a:rPr lang="en-GB" sz="900" dirty="0">
                <a:latin typeface="Arial" panose="020B0604020202020204" pitchFamily="34" charset="0"/>
                <a:cs typeface="Arial" panose="020B0604020202020204" pitchFamily="34" charset="0"/>
              </a:rPr>
              <a:t>R2L Key Stage </a:t>
            </a:r>
            <a:r>
              <a:rPr lang="en-GB" sz="900" dirty="0" smtClean="0">
                <a:latin typeface="Arial" panose="020B0604020202020204" pitchFamily="34" charset="0"/>
                <a:cs typeface="Arial" panose="020B0604020202020204" pitchFamily="34" charset="0"/>
              </a:rPr>
              <a:t>4 Curriculum</a:t>
            </a:r>
            <a:r>
              <a:rPr lang="en-GB" sz="900" dirty="0">
                <a:latin typeface="Arial" panose="020B0604020202020204" pitchFamily="34" charset="0"/>
                <a:cs typeface="Arial" panose="020B0604020202020204" pitchFamily="34" charset="0"/>
              </a:rPr>
              <a:t>/ long term planning offer building on learning achieved within </a:t>
            </a:r>
            <a:r>
              <a:rPr lang="en-GB" sz="900" dirty="0" smtClean="0">
                <a:latin typeface="Arial" panose="020B0604020202020204" pitchFamily="34" charset="0"/>
                <a:cs typeface="Arial" panose="020B0604020202020204" pitchFamily="34" charset="0"/>
              </a:rPr>
              <a:t>KS3.</a:t>
            </a:r>
            <a:endParaRPr lang="en-GB" sz="900" dirty="0">
              <a:latin typeface="Arial" panose="020B0604020202020204" pitchFamily="34" charset="0"/>
              <a:cs typeface="Arial" panose="020B0604020202020204" pitchFamily="34" charset="0"/>
            </a:endParaRPr>
          </a:p>
        </p:txBody>
      </p:sp>
      <p:sp>
        <p:nvSpPr>
          <p:cNvPr id="28" name="Rectangle 27"/>
          <p:cNvSpPr/>
          <p:nvPr/>
        </p:nvSpPr>
        <p:spPr>
          <a:xfrm>
            <a:off x="10164452" y="1084584"/>
            <a:ext cx="731290" cy="276999"/>
          </a:xfrm>
          <a:prstGeom prst="rect">
            <a:avLst/>
          </a:prstGeom>
        </p:spPr>
        <p:txBody>
          <a:bodyPr wrap="none">
            <a:spAutoFit/>
          </a:bodyPr>
          <a:lstStyle/>
          <a:p>
            <a:pPr algn="ctr"/>
            <a:r>
              <a:rPr lang="en-GB" sz="1200" b="1" dirty="0">
                <a:latin typeface="Arial" panose="020B0604020202020204" pitchFamily="34" charset="0"/>
                <a:cs typeface="Arial" panose="020B0604020202020204" pitchFamily="34" charset="0"/>
              </a:rPr>
              <a:t>Post 16</a:t>
            </a:r>
          </a:p>
        </p:txBody>
      </p:sp>
      <p:sp>
        <p:nvSpPr>
          <p:cNvPr id="31" name="Rounded Rectangle 30"/>
          <p:cNvSpPr/>
          <p:nvPr/>
        </p:nvSpPr>
        <p:spPr>
          <a:xfrm>
            <a:off x="716653" y="5620140"/>
            <a:ext cx="1807641" cy="730741"/>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0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2" name="Rounded Rectangle 31"/>
          <p:cNvSpPr/>
          <p:nvPr/>
        </p:nvSpPr>
        <p:spPr>
          <a:xfrm>
            <a:off x="2940974" y="5458968"/>
            <a:ext cx="1798528" cy="877777"/>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3" name="Rounded Rectangle 32"/>
          <p:cNvSpPr/>
          <p:nvPr/>
        </p:nvSpPr>
        <p:spPr>
          <a:xfrm>
            <a:off x="5173367" y="5458968"/>
            <a:ext cx="1807641" cy="898675"/>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4" name="Rounded Rectangle 33"/>
          <p:cNvSpPr/>
          <p:nvPr/>
        </p:nvSpPr>
        <p:spPr>
          <a:xfrm>
            <a:off x="7399279" y="5458968"/>
            <a:ext cx="1807641" cy="898674"/>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5" name="Rounded Rectangle 34"/>
          <p:cNvSpPr/>
          <p:nvPr/>
        </p:nvSpPr>
        <p:spPr>
          <a:xfrm>
            <a:off x="9626278" y="5458968"/>
            <a:ext cx="1807641" cy="898673"/>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6" name="Rectangle 35"/>
          <p:cNvSpPr/>
          <p:nvPr/>
        </p:nvSpPr>
        <p:spPr>
          <a:xfrm>
            <a:off x="731381" y="5638428"/>
            <a:ext cx="1772734" cy="707886"/>
          </a:xfrm>
          <a:prstGeom prst="rect">
            <a:avLst/>
          </a:prstGeom>
        </p:spPr>
        <p:txBody>
          <a:bodyPr wrap="square">
            <a:spAutoFit/>
          </a:bodyPr>
          <a:lstStyle/>
          <a:p>
            <a:pPr lvl="0" algn="ctr">
              <a:defRPr/>
            </a:pPr>
            <a:r>
              <a:rPr lang="en-US" sz="1000" dirty="0">
                <a:solidFill>
                  <a:schemeClr val="dk1"/>
                </a:solidFill>
                <a:latin typeface="Arial" panose="020B0604020202020204" pitchFamily="34" charset="0"/>
                <a:cs typeface="Arial" panose="020B0604020202020204" pitchFamily="34" charset="0"/>
              </a:rPr>
              <a:t>Development of fundamental movement skills within the breadth of the EYFS offer </a:t>
            </a:r>
            <a:endParaRPr lang="en-GB" sz="1000" dirty="0">
              <a:solidFill>
                <a:schemeClr val="dk1"/>
              </a:solidFill>
              <a:latin typeface="Arial" panose="020B0604020202020204" pitchFamily="34" charset="0"/>
              <a:cs typeface="Arial" panose="020B0604020202020204" pitchFamily="34" charset="0"/>
            </a:endParaRPr>
          </a:p>
        </p:txBody>
      </p:sp>
      <p:sp>
        <p:nvSpPr>
          <p:cNvPr id="37" name="Rectangle 36"/>
          <p:cNvSpPr/>
          <p:nvPr/>
        </p:nvSpPr>
        <p:spPr>
          <a:xfrm>
            <a:off x="2939551" y="5513104"/>
            <a:ext cx="1812568" cy="784830"/>
          </a:xfrm>
          <a:prstGeom prst="rect">
            <a:avLst/>
          </a:prstGeom>
        </p:spPr>
        <p:txBody>
          <a:bodyPr wrap="square">
            <a:spAutoFit/>
          </a:bodyPr>
          <a:lstStyle/>
          <a:p>
            <a:pPr lvl="0" algn="ctr">
              <a:defRPr/>
            </a:pPr>
            <a:r>
              <a:rPr lang="en-US" sz="900" dirty="0">
                <a:solidFill>
                  <a:schemeClr val="dk1"/>
                </a:solidFill>
                <a:latin typeface="Arial" panose="020B0604020202020204" pitchFamily="34" charset="0"/>
                <a:cs typeface="Arial" panose="020B0604020202020204" pitchFamily="34" charset="0"/>
              </a:rPr>
              <a:t>Development of engagement skills / working with therapy teams to support and promote fundamental movement skills and independent movements. </a:t>
            </a:r>
            <a:endParaRPr lang="en-GB" sz="900" dirty="0">
              <a:solidFill>
                <a:schemeClr val="dk1"/>
              </a:solidFill>
              <a:latin typeface="Arial" panose="020B0604020202020204" pitchFamily="34" charset="0"/>
              <a:cs typeface="Arial" panose="020B0604020202020204" pitchFamily="34" charset="0"/>
            </a:endParaRPr>
          </a:p>
        </p:txBody>
      </p:sp>
      <p:sp>
        <p:nvSpPr>
          <p:cNvPr id="38" name="Rectangle 37"/>
          <p:cNvSpPr/>
          <p:nvPr/>
        </p:nvSpPr>
        <p:spPr>
          <a:xfrm>
            <a:off x="5112546" y="5501243"/>
            <a:ext cx="1901521" cy="830997"/>
          </a:xfrm>
          <a:prstGeom prst="rect">
            <a:avLst/>
          </a:prstGeom>
        </p:spPr>
        <p:txBody>
          <a:bodyPr wrap="square">
            <a:spAutoFit/>
          </a:bodyPr>
          <a:lstStyle/>
          <a:p>
            <a:pPr lvl="0" algn="ctr">
              <a:defRPr/>
            </a:pPr>
            <a:r>
              <a:rPr lang="en-US" sz="800" dirty="0">
                <a:solidFill>
                  <a:schemeClr val="dk1"/>
                </a:solidFill>
                <a:latin typeface="Arial" panose="020B0604020202020204" pitchFamily="34" charset="0"/>
                <a:cs typeface="Arial" panose="020B0604020202020204" pitchFamily="34" charset="0"/>
              </a:rPr>
              <a:t>Development of PE skills within the breadth of offer delivered via a key skills and knowledge-based approach; accreditation opportunities identified where these hold value/ purpose to the pupil </a:t>
            </a:r>
            <a:endParaRPr lang="en-GB" sz="800" dirty="0">
              <a:solidFill>
                <a:schemeClr val="dk1"/>
              </a:solidFill>
              <a:latin typeface="Arial" panose="020B0604020202020204" pitchFamily="34" charset="0"/>
              <a:cs typeface="Arial" panose="020B0604020202020204" pitchFamily="34" charset="0"/>
            </a:endParaRPr>
          </a:p>
        </p:txBody>
      </p:sp>
      <p:sp>
        <p:nvSpPr>
          <p:cNvPr id="39" name="Rectangle 38"/>
          <p:cNvSpPr/>
          <p:nvPr/>
        </p:nvSpPr>
        <p:spPr>
          <a:xfrm>
            <a:off x="7348625" y="5479608"/>
            <a:ext cx="1906772" cy="861774"/>
          </a:xfrm>
          <a:prstGeom prst="rect">
            <a:avLst/>
          </a:prstGeom>
        </p:spPr>
        <p:txBody>
          <a:bodyPr wrap="square">
            <a:spAutoFit/>
          </a:bodyPr>
          <a:lstStyle/>
          <a:p>
            <a:pPr algn="ctr"/>
            <a:r>
              <a:rPr lang="en-GB" sz="1000" dirty="0">
                <a:latin typeface="Arial" panose="020B0604020202020204" pitchFamily="34" charset="0"/>
                <a:cs typeface="Arial" panose="020B0604020202020204" pitchFamily="34" charset="0"/>
              </a:rPr>
              <a:t>Development of healthy and active lifestyles, on and off school site. Preparing for adulthood EHCP outcomes Yr10/11</a:t>
            </a:r>
          </a:p>
        </p:txBody>
      </p:sp>
      <p:sp>
        <p:nvSpPr>
          <p:cNvPr id="40" name="Rectangle 39"/>
          <p:cNvSpPr/>
          <p:nvPr/>
        </p:nvSpPr>
        <p:spPr>
          <a:xfrm>
            <a:off x="9749946" y="5554361"/>
            <a:ext cx="1560302" cy="707886"/>
          </a:xfrm>
          <a:prstGeom prst="rect">
            <a:avLst/>
          </a:prstGeom>
        </p:spPr>
        <p:txBody>
          <a:bodyPr wrap="square">
            <a:spAutoFit/>
          </a:bodyPr>
          <a:lstStyle/>
          <a:p>
            <a:pPr algn="ctr"/>
            <a:r>
              <a:rPr lang="en-US" sz="1000" dirty="0">
                <a:solidFill>
                  <a:schemeClr val="dk1"/>
                </a:solidFill>
                <a:latin typeface="Arial" panose="020B0604020202020204" pitchFamily="34" charset="0"/>
                <a:cs typeface="Arial" panose="020B0604020202020204" pitchFamily="34" charset="0"/>
              </a:rPr>
              <a:t>Further development of a healthy and active lifestyle in preparing pupils for adult life</a:t>
            </a:r>
            <a:endParaRPr lang="en-GB" sz="1000" dirty="0">
              <a:latin typeface="Arial" panose="020B0604020202020204" pitchFamily="34" charset="0"/>
              <a:cs typeface="Arial" panose="020B0604020202020204" pitchFamily="34" charset="0"/>
            </a:endParaRPr>
          </a:p>
        </p:txBody>
      </p:sp>
      <p:pic>
        <p:nvPicPr>
          <p:cNvPr id="41" name="Picture 40"/>
          <p:cNvPicPr>
            <a:picLocks noChangeAspect="1"/>
          </p:cNvPicPr>
          <p:nvPr/>
        </p:nvPicPr>
        <p:blipFill rotWithShape="1">
          <a:blip r:embed="rId3"/>
          <a:srcRect b="94600"/>
          <a:stretch/>
        </p:blipFill>
        <p:spPr>
          <a:xfrm>
            <a:off x="635919" y="6469203"/>
            <a:ext cx="10876007" cy="331166"/>
          </a:xfrm>
          <a:prstGeom prst="rect">
            <a:avLst/>
          </a:prstGeom>
        </p:spPr>
      </p:pic>
      <p:sp>
        <p:nvSpPr>
          <p:cNvPr id="42" name="TextBox 41"/>
          <p:cNvSpPr txBox="1"/>
          <p:nvPr/>
        </p:nvSpPr>
        <p:spPr>
          <a:xfrm>
            <a:off x="677351" y="1483314"/>
            <a:ext cx="1912137" cy="4524315"/>
          </a:xfrm>
          <a:prstGeom prst="rect">
            <a:avLst/>
          </a:prstGeom>
          <a:noFill/>
        </p:spPr>
        <p:txBody>
          <a:bodyPr wrap="square" rtlCol="0">
            <a:spAutoFit/>
          </a:bodyPr>
          <a:lstStyle/>
          <a:p>
            <a:r>
              <a:rPr lang="en-GB" sz="900" dirty="0">
                <a:solidFill>
                  <a:schemeClr val="dk1"/>
                </a:solidFill>
                <a:latin typeface="Arial" panose="020B0604020202020204" pitchFamily="34" charset="0"/>
                <a:cs typeface="Arial" panose="020B0604020202020204" pitchFamily="34" charset="0"/>
              </a:rPr>
              <a:t>Within our EYFS provision PE learning is delivered via the </a:t>
            </a:r>
            <a:r>
              <a:rPr lang="en-GB" sz="900" dirty="0" smtClean="0">
                <a:solidFill>
                  <a:schemeClr val="dk1"/>
                </a:solidFill>
                <a:latin typeface="Arial" panose="020B0604020202020204" pitchFamily="34" charset="0"/>
                <a:cs typeface="Arial" panose="020B0604020202020204" pitchFamily="34" charset="0"/>
              </a:rPr>
              <a:t>Real PE units, in order to fulfil the EYFS </a:t>
            </a:r>
            <a:r>
              <a:rPr lang="en-GB" sz="900" dirty="0">
                <a:solidFill>
                  <a:schemeClr val="dk1"/>
                </a:solidFill>
                <a:latin typeface="Arial" panose="020B0604020202020204" pitchFamily="34" charset="0"/>
                <a:cs typeface="Arial" panose="020B0604020202020204" pitchFamily="34" charset="0"/>
              </a:rPr>
              <a:t>areas of:</a:t>
            </a:r>
          </a:p>
          <a:p>
            <a:r>
              <a:rPr lang="en-GB" sz="900" dirty="0">
                <a:solidFill>
                  <a:schemeClr val="dk1"/>
                </a:solidFill>
                <a:latin typeface="Arial" panose="020B0604020202020204" pitchFamily="34" charset="0"/>
                <a:cs typeface="Arial" panose="020B0604020202020204" pitchFamily="34" charset="0"/>
              </a:rPr>
              <a:t> </a:t>
            </a:r>
          </a:p>
          <a:p>
            <a:pPr marL="171450" lvl="0" indent="-171450">
              <a:buFont typeface="Arial" panose="020B0604020202020204" pitchFamily="34" charset="0"/>
              <a:buChar char="•"/>
            </a:pPr>
            <a:r>
              <a:rPr lang="en-GB" sz="900" dirty="0">
                <a:solidFill>
                  <a:schemeClr val="dk1"/>
                </a:solidFill>
                <a:latin typeface="Arial" panose="020B0604020202020204" pitchFamily="34" charset="0"/>
                <a:cs typeface="Arial" panose="020B0604020202020204" pitchFamily="34" charset="0"/>
              </a:rPr>
              <a:t>Knowledge &amp; Understanding of the world</a:t>
            </a:r>
          </a:p>
          <a:p>
            <a:pPr marL="171450" lvl="0" indent="-171450">
              <a:buFont typeface="Arial" panose="020B0604020202020204" pitchFamily="34" charset="0"/>
              <a:buChar char="•"/>
            </a:pPr>
            <a:r>
              <a:rPr lang="en-GB" sz="900" dirty="0">
                <a:solidFill>
                  <a:schemeClr val="dk1"/>
                </a:solidFill>
                <a:latin typeface="Arial" panose="020B0604020202020204" pitchFamily="34" charset="0"/>
                <a:cs typeface="Arial" panose="020B0604020202020204" pitchFamily="34" charset="0"/>
              </a:rPr>
              <a:t>Personal, social &amp; emotional development</a:t>
            </a:r>
          </a:p>
          <a:p>
            <a:pPr marL="171450" lvl="0" indent="-171450">
              <a:buFont typeface="Arial" panose="020B0604020202020204" pitchFamily="34" charset="0"/>
              <a:buChar char="•"/>
            </a:pPr>
            <a:r>
              <a:rPr lang="en-GB" sz="900" dirty="0">
                <a:solidFill>
                  <a:schemeClr val="dk1"/>
                </a:solidFill>
                <a:latin typeface="Arial" panose="020B0604020202020204" pitchFamily="34" charset="0"/>
                <a:cs typeface="Arial" panose="020B0604020202020204" pitchFamily="34" charset="0"/>
              </a:rPr>
              <a:t>Communication &amp; Language</a:t>
            </a:r>
          </a:p>
          <a:p>
            <a:pPr lvl="0"/>
            <a:endParaRPr lang="en-GB" sz="900" dirty="0">
              <a:solidFill>
                <a:schemeClr val="dk1"/>
              </a:solidFill>
              <a:latin typeface="Arial" panose="020B0604020202020204" pitchFamily="34" charset="0"/>
              <a:cs typeface="Arial" panose="020B0604020202020204" pitchFamily="34" charset="0"/>
            </a:endParaRPr>
          </a:p>
          <a:p>
            <a:r>
              <a:rPr lang="en-GB" sz="900" dirty="0" smtClean="0">
                <a:solidFill>
                  <a:schemeClr val="dk1"/>
                </a:solidFill>
                <a:latin typeface="Arial" panose="020B0604020202020204" pitchFamily="34" charset="0"/>
                <a:cs typeface="Arial" panose="020B0604020202020204" pitchFamily="34" charset="0"/>
              </a:rPr>
              <a:t>The delivery </a:t>
            </a:r>
            <a:r>
              <a:rPr lang="en-GB" sz="900" dirty="0">
                <a:solidFill>
                  <a:schemeClr val="dk1"/>
                </a:solidFill>
                <a:latin typeface="Arial" panose="020B0604020202020204" pitchFamily="34" charset="0"/>
                <a:cs typeface="Arial" panose="020B0604020202020204" pitchFamily="34" charset="0"/>
              </a:rPr>
              <a:t>of PE will focus upon </a:t>
            </a:r>
            <a:r>
              <a:rPr lang="en-GB" sz="900" dirty="0" smtClean="0">
                <a:solidFill>
                  <a:schemeClr val="dk1"/>
                </a:solidFill>
                <a:latin typeface="Arial" panose="020B0604020202020204" pitchFamily="34" charset="0"/>
                <a:cs typeface="Arial" panose="020B0604020202020204" pitchFamily="34" charset="0"/>
              </a:rPr>
              <a:t>promoting pupil </a:t>
            </a:r>
            <a:r>
              <a:rPr lang="en-GB" sz="900" dirty="0">
                <a:solidFill>
                  <a:schemeClr val="dk1"/>
                </a:solidFill>
                <a:latin typeface="Arial" panose="020B0604020202020204" pitchFamily="34" charset="0"/>
                <a:cs typeface="Arial" panose="020B0604020202020204" pitchFamily="34" charset="0"/>
              </a:rPr>
              <a:t>engagement, interest </a:t>
            </a:r>
            <a:r>
              <a:rPr lang="en-GB" sz="900" dirty="0" smtClean="0">
                <a:solidFill>
                  <a:schemeClr val="dk1"/>
                </a:solidFill>
                <a:latin typeface="Arial" panose="020B0604020202020204" pitchFamily="34" charset="0"/>
                <a:cs typeface="Arial" panose="020B0604020202020204" pitchFamily="34" charset="0"/>
              </a:rPr>
              <a:t>and </a:t>
            </a:r>
            <a:r>
              <a:rPr lang="en-GB" sz="900" dirty="0">
                <a:solidFill>
                  <a:schemeClr val="dk1"/>
                </a:solidFill>
                <a:latin typeface="Arial" panose="020B0604020202020204" pitchFamily="34" charset="0"/>
                <a:cs typeface="Arial" panose="020B0604020202020204" pitchFamily="34" charset="0"/>
              </a:rPr>
              <a:t>early skill development which encourages them to</a:t>
            </a:r>
            <a:r>
              <a:rPr lang="en-GB" sz="900" dirty="0" smtClean="0">
                <a:solidFill>
                  <a:schemeClr val="dk1"/>
                </a:solidFill>
                <a:latin typeface="Arial" panose="020B0604020202020204" pitchFamily="34" charset="0"/>
                <a:cs typeface="Arial" panose="020B0604020202020204" pitchFamily="34" charset="0"/>
              </a:rPr>
              <a:t>: </a:t>
            </a:r>
          </a:p>
          <a:p>
            <a:pPr marL="171450" lvl="0" indent="-171450">
              <a:buFont typeface="Arial" panose="020B0604020202020204" pitchFamily="34" charset="0"/>
              <a:buChar char="•"/>
            </a:pPr>
            <a:r>
              <a:rPr lang="en-GB" sz="900" dirty="0">
                <a:solidFill>
                  <a:schemeClr val="dk1"/>
                </a:solidFill>
                <a:latin typeface="Arial" panose="020B0604020202020204" pitchFamily="34" charset="0"/>
                <a:cs typeface="Arial" panose="020B0604020202020204" pitchFamily="34" charset="0"/>
              </a:rPr>
              <a:t>Engage with other people and their environment.</a:t>
            </a:r>
          </a:p>
          <a:p>
            <a:pPr lvl="0"/>
            <a:endParaRPr lang="en-GB" sz="900" dirty="0">
              <a:solidFill>
                <a:schemeClr val="dk1"/>
              </a:solidFill>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GB" sz="900" dirty="0" smtClean="0">
                <a:solidFill>
                  <a:schemeClr val="dk1"/>
                </a:solidFill>
                <a:latin typeface="Arial" panose="020B0604020202020204" pitchFamily="34" charset="0"/>
                <a:cs typeface="Arial" panose="020B0604020202020204" pitchFamily="34" charset="0"/>
              </a:rPr>
              <a:t>Develop </a:t>
            </a:r>
            <a:r>
              <a:rPr lang="en-GB" sz="900" dirty="0">
                <a:solidFill>
                  <a:schemeClr val="dk1"/>
                </a:solidFill>
                <a:latin typeface="Arial" panose="020B0604020202020204" pitchFamily="34" charset="0"/>
                <a:cs typeface="Arial" panose="020B0604020202020204" pitchFamily="34" charset="0"/>
              </a:rPr>
              <a:t>their skills within communication, playing and exploring</a:t>
            </a:r>
          </a:p>
          <a:p>
            <a:pPr marL="171450" lvl="0" indent="-171450">
              <a:buFont typeface="Arial" panose="020B0604020202020204" pitchFamily="34" charset="0"/>
              <a:buChar char="•"/>
            </a:pPr>
            <a:r>
              <a:rPr lang="en-GB" sz="900" dirty="0" smtClean="0">
                <a:solidFill>
                  <a:schemeClr val="dk1"/>
                </a:solidFill>
                <a:latin typeface="Arial" panose="020B0604020202020204" pitchFamily="34" charset="0"/>
                <a:cs typeface="Arial" panose="020B0604020202020204" pitchFamily="34" charset="0"/>
              </a:rPr>
              <a:t>Develop </a:t>
            </a:r>
            <a:r>
              <a:rPr lang="en-GB" sz="900" dirty="0">
                <a:solidFill>
                  <a:schemeClr val="dk1"/>
                </a:solidFill>
                <a:latin typeface="Arial" panose="020B0604020202020204" pitchFamily="34" charset="0"/>
                <a:cs typeface="Arial" panose="020B0604020202020204" pitchFamily="34" charset="0"/>
              </a:rPr>
              <a:t>and learn from relationships/ friendships</a:t>
            </a:r>
          </a:p>
          <a:p>
            <a:pPr marL="171450" lvl="0" indent="-171450">
              <a:buFont typeface="Arial" panose="020B0604020202020204" pitchFamily="34" charset="0"/>
              <a:buChar char="•"/>
            </a:pPr>
            <a:r>
              <a:rPr lang="en-GB" sz="900" dirty="0" smtClean="0">
                <a:solidFill>
                  <a:schemeClr val="dk1"/>
                </a:solidFill>
                <a:latin typeface="Arial" panose="020B0604020202020204" pitchFamily="34" charset="0"/>
                <a:cs typeface="Arial" panose="020B0604020202020204" pitchFamily="34" charset="0"/>
              </a:rPr>
              <a:t>Build </a:t>
            </a:r>
            <a:r>
              <a:rPr lang="en-GB" sz="900" dirty="0">
                <a:solidFill>
                  <a:schemeClr val="dk1"/>
                </a:solidFill>
                <a:latin typeface="Arial" panose="020B0604020202020204" pitchFamily="34" charset="0"/>
                <a:cs typeface="Arial" panose="020B0604020202020204" pitchFamily="34" charset="0"/>
              </a:rPr>
              <a:t>their curiosity (child initiated learning) and enthusiasm for learning</a:t>
            </a:r>
          </a:p>
          <a:p>
            <a:pPr marL="171450" lvl="0" indent="-171450">
              <a:buFont typeface="Arial" panose="020B0604020202020204" pitchFamily="34" charset="0"/>
              <a:buChar char="•"/>
            </a:pPr>
            <a:r>
              <a:rPr lang="en-GB" sz="900" dirty="0" smtClean="0">
                <a:solidFill>
                  <a:schemeClr val="dk1"/>
                </a:solidFill>
                <a:latin typeface="Arial" panose="020B0604020202020204" pitchFamily="34" charset="0"/>
                <a:cs typeface="Arial" panose="020B0604020202020204" pitchFamily="34" charset="0"/>
              </a:rPr>
              <a:t>Begin </a:t>
            </a:r>
            <a:r>
              <a:rPr lang="en-GB" sz="900" dirty="0">
                <a:solidFill>
                  <a:schemeClr val="dk1"/>
                </a:solidFill>
                <a:latin typeface="Arial" panose="020B0604020202020204" pitchFamily="34" charset="0"/>
                <a:cs typeface="Arial" panose="020B0604020202020204" pitchFamily="34" charset="0"/>
              </a:rPr>
              <a:t>to think critically to engage creatively </a:t>
            </a:r>
          </a:p>
          <a:p>
            <a:endParaRPr lang="en-GB" sz="900" dirty="0" smtClean="0">
              <a:solidFill>
                <a:schemeClr val="dk1"/>
              </a:solidFill>
              <a:latin typeface="Arial" panose="020B0604020202020204" pitchFamily="34" charset="0"/>
              <a:cs typeface="Arial" panose="020B0604020202020204" pitchFamily="34" charset="0"/>
            </a:endParaRPr>
          </a:p>
          <a:p>
            <a:endParaRPr lang="en-GB" sz="900" dirty="0">
              <a:solidFill>
                <a:schemeClr val="dk1"/>
              </a:solidFill>
              <a:latin typeface="Arial" panose="020B0604020202020204" pitchFamily="34" charset="0"/>
              <a:cs typeface="Arial" panose="020B0604020202020204" pitchFamily="34" charset="0"/>
            </a:endParaRPr>
          </a:p>
          <a:p>
            <a:endParaRPr lang="en-GB" sz="900" dirty="0"/>
          </a:p>
        </p:txBody>
      </p:sp>
      <p:sp>
        <p:nvSpPr>
          <p:cNvPr id="43" name="TextBox 42"/>
          <p:cNvSpPr txBox="1"/>
          <p:nvPr/>
        </p:nvSpPr>
        <p:spPr>
          <a:xfrm>
            <a:off x="2898761" y="1495629"/>
            <a:ext cx="1858788" cy="3693319"/>
          </a:xfrm>
          <a:prstGeom prst="rect">
            <a:avLst/>
          </a:prstGeom>
          <a:noFill/>
        </p:spPr>
        <p:txBody>
          <a:bodyPr wrap="square" rtlCol="0">
            <a:spAutoFit/>
          </a:bodyPr>
          <a:lstStyle/>
          <a:p>
            <a:r>
              <a:rPr lang="en-GB" sz="900" dirty="0">
                <a:solidFill>
                  <a:schemeClr val="dk1"/>
                </a:solidFill>
                <a:latin typeface="Arial" panose="020B0604020202020204" pitchFamily="34" charset="0"/>
                <a:cs typeface="Arial" panose="020B0604020202020204" pitchFamily="34" charset="0"/>
              </a:rPr>
              <a:t>The PE curriculum will be taught and delivered through </a:t>
            </a:r>
            <a:r>
              <a:rPr lang="en-GB" sz="900" dirty="0" smtClean="0">
                <a:solidFill>
                  <a:schemeClr val="dk1"/>
                </a:solidFill>
                <a:latin typeface="Arial" panose="020B0604020202020204" pitchFamily="34" charset="0"/>
                <a:cs typeface="Arial" panose="020B0604020202020204" pitchFamily="34" charset="0"/>
              </a:rPr>
              <a:t>the Real PE units in conjunction with  personalised </a:t>
            </a:r>
            <a:r>
              <a:rPr lang="en-GB" sz="900" dirty="0">
                <a:solidFill>
                  <a:schemeClr val="dk1"/>
                </a:solidFill>
                <a:latin typeface="Arial" panose="020B0604020202020204" pitchFamily="34" charset="0"/>
                <a:cs typeface="Arial" panose="020B0604020202020204" pitchFamily="34" charset="0"/>
              </a:rPr>
              <a:t>learning outcomes </a:t>
            </a:r>
            <a:r>
              <a:rPr lang="en-GB" sz="900" dirty="0" smtClean="0">
                <a:solidFill>
                  <a:schemeClr val="dk1"/>
                </a:solidFill>
                <a:latin typeface="Arial" panose="020B0604020202020204" pitchFamily="34" charset="0"/>
                <a:cs typeface="Arial" panose="020B0604020202020204" pitchFamily="34" charset="0"/>
              </a:rPr>
              <a:t>(ILP/PLG’s). </a:t>
            </a:r>
          </a:p>
          <a:p>
            <a:endParaRPr lang="en-GB" sz="900" dirty="0">
              <a:solidFill>
                <a:schemeClr val="dk1"/>
              </a:solidFill>
              <a:latin typeface="Arial" panose="020B0604020202020204" pitchFamily="34" charset="0"/>
              <a:cs typeface="Arial" panose="020B0604020202020204" pitchFamily="34" charset="0"/>
            </a:endParaRPr>
          </a:p>
          <a:p>
            <a:r>
              <a:rPr lang="en-GB" sz="900" dirty="0" smtClean="0">
                <a:solidFill>
                  <a:schemeClr val="dk1"/>
                </a:solidFill>
                <a:latin typeface="Arial" panose="020B0604020202020204" pitchFamily="34" charset="0"/>
                <a:cs typeface="Arial" panose="020B0604020202020204" pitchFamily="34" charset="0"/>
              </a:rPr>
              <a:t>Real PE unit areas are used to provide a supporting framework for learning outcomes.</a:t>
            </a:r>
          </a:p>
          <a:p>
            <a:pPr lvl="0">
              <a:defRPr/>
            </a:pPr>
            <a:endParaRPr lang="en-GB" sz="900" b="1" dirty="0">
              <a:solidFill>
                <a:schemeClr val="dk1"/>
              </a:solidFill>
              <a:latin typeface="Arial" panose="020B0604020202020204" pitchFamily="34" charset="0"/>
              <a:cs typeface="Arial" panose="020B0604020202020204" pitchFamily="34" charset="0"/>
            </a:endParaRPr>
          </a:p>
          <a:p>
            <a:pPr lvl="0">
              <a:defRPr/>
            </a:pPr>
            <a:r>
              <a:rPr lang="en-GB" sz="900" dirty="0" smtClean="0">
                <a:solidFill>
                  <a:schemeClr val="dk1"/>
                </a:solidFill>
                <a:latin typeface="Arial" panose="020B0604020202020204" pitchFamily="34" charset="0"/>
                <a:cs typeface="Arial" panose="020B0604020202020204" pitchFamily="34" charset="0"/>
              </a:rPr>
              <a:t>The unit areas are then broken down into learning statements and level descriptors, providing developmental steps, appropriate to the needs and abilities of the pupils.</a:t>
            </a:r>
            <a:endParaRPr lang="en-GB" sz="900" dirty="0">
              <a:solidFill>
                <a:schemeClr val="dk1"/>
              </a:solidFill>
              <a:latin typeface="Arial" panose="020B0604020202020204" pitchFamily="34" charset="0"/>
              <a:cs typeface="Arial" panose="020B0604020202020204" pitchFamily="34" charset="0"/>
            </a:endParaRPr>
          </a:p>
          <a:p>
            <a:endParaRPr lang="en-GB" sz="900" dirty="0" smtClean="0">
              <a:solidFill>
                <a:schemeClr val="dk1"/>
              </a:solidFill>
              <a:latin typeface="Arial" panose="020B0604020202020204" pitchFamily="34" charset="0"/>
              <a:cs typeface="Arial" panose="020B0604020202020204" pitchFamily="34" charset="0"/>
            </a:endParaRPr>
          </a:p>
          <a:p>
            <a:r>
              <a:rPr lang="en-GB" sz="900" dirty="0" smtClean="0">
                <a:solidFill>
                  <a:schemeClr val="dk1"/>
                </a:solidFill>
                <a:latin typeface="Arial" panose="020B0604020202020204" pitchFamily="34" charset="0"/>
                <a:cs typeface="Arial" panose="020B0604020202020204" pitchFamily="34" charset="0"/>
              </a:rPr>
              <a:t>B</a:t>
            </a:r>
            <a:r>
              <a:rPr lang="en-GB" sz="900" dirty="0">
                <a:solidFill>
                  <a:schemeClr val="dk1"/>
                </a:solidFill>
                <a:latin typeface="Arial" panose="020B0604020202020204" pitchFamily="34" charset="0"/>
                <a:cs typeface="Arial" panose="020B0604020202020204" pitchFamily="34" charset="0"/>
              </a:rPr>
              <a:t>₂</a:t>
            </a:r>
            <a:r>
              <a:rPr lang="en-GB" sz="900" dirty="0" smtClean="0">
                <a:solidFill>
                  <a:schemeClr val="dk1"/>
                </a:solidFill>
                <a:latin typeface="Arial" panose="020B0604020202020204" pitchFamily="34" charset="0"/>
                <a:cs typeface="Arial" panose="020B0604020202020204" pitchFamily="34" charset="0"/>
              </a:rPr>
              <a:t> </a:t>
            </a:r>
            <a:r>
              <a:rPr lang="en-GB" sz="900" dirty="0">
                <a:solidFill>
                  <a:schemeClr val="dk1"/>
                </a:solidFill>
                <a:latin typeface="Arial" panose="020B0604020202020204" pitchFamily="34" charset="0"/>
                <a:cs typeface="Arial" panose="020B0604020202020204" pitchFamily="34" charset="0"/>
              </a:rPr>
              <a:t>observational frameworks and </a:t>
            </a:r>
            <a:r>
              <a:rPr lang="en-GB" sz="900" dirty="0" smtClean="0">
                <a:solidFill>
                  <a:schemeClr val="dk1"/>
                </a:solidFill>
                <a:latin typeface="Arial" panose="020B0604020202020204" pitchFamily="34" charset="0"/>
                <a:cs typeface="Arial" panose="020B0604020202020204" pitchFamily="34" charset="0"/>
              </a:rPr>
              <a:t>baselining are used to assess pupil progress and development. </a:t>
            </a:r>
            <a:r>
              <a:rPr lang="en-GB" sz="900" dirty="0">
                <a:solidFill>
                  <a:schemeClr val="dk1"/>
                </a:solidFill>
                <a:latin typeface="Arial" panose="020B0604020202020204" pitchFamily="34" charset="0"/>
                <a:cs typeface="Arial" panose="020B0604020202020204" pitchFamily="34" charset="0"/>
              </a:rPr>
              <a:t>Through such </a:t>
            </a:r>
            <a:r>
              <a:rPr lang="en-GB" sz="900" dirty="0" smtClean="0">
                <a:solidFill>
                  <a:schemeClr val="dk1"/>
                </a:solidFill>
                <a:latin typeface="Arial" panose="020B0604020202020204" pitchFamily="34" charset="0"/>
                <a:cs typeface="Arial" panose="020B0604020202020204" pitchFamily="34" charset="0"/>
              </a:rPr>
              <a:t>development, </a:t>
            </a:r>
            <a:r>
              <a:rPr lang="en-GB" sz="900" dirty="0">
                <a:solidFill>
                  <a:schemeClr val="dk1"/>
                </a:solidFill>
                <a:latin typeface="Arial" panose="020B0604020202020204" pitchFamily="34" charset="0"/>
                <a:cs typeface="Arial" panose="020B0604020202020204" pitchFamily="34" charset="0"/>
              </a:rPr>
              <a:t>we can build upon pupils’ current skills, developing their knowledge and understanding to ensure learning becomes </a:t>
            </a:r>
            <a:r>
              <a:rPr lang="en-GB" sz="900" dirty="0" smtClean="0">
                <a:solidFill>
                  <a:schemeClr val="dk1"/>
                </a:solidFill>
                <a:latin typeface="Arial" panose="020B0604020202020204" pitchFamily="34" charset="0"/>
                <a:cs typeface="Arial" panose="020B0604020202020204" pitchFamily="34" charset="0"/>
              </a:rPr>
              <a:t>embedded.</a:t>
            </a:r>
            <a:endParaRPr lang="en-GB" sz="900" dirty="0"/>
          </a:p>
        </p:txBody>
      </p:sp>
      <p:sp>
        <p:nvSpPr>
          <p:cNvPr id="44" name="TextBox 43"/>
          <p:cNvSpPr txBox="1"/>
          <p:nvPr/>
        </p:nvSpPr>
        <p:spPr>
          <a:xfrm>
            <a:off x="7061008" y="1025209"/>
            <a:ext cx="2572648" cy="461665"/>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R2L Key Stage </a:t>
            </a:r>
            <a:r>
              <a:rPr lang="en-GB" sz="1200" b="1" dirty="0" smtClean="0">
                <a:latin typeface="Arial" panose="020B0604020202020204" pitchFamily="34" charset="0"/>
                <a:cs typeface="Arial" panose="020B0604020202020204" pitchFamily="34" charset="0"/>
              </a:rPr>
              <a:t>4 </a:t>
            </a:r>
            <a:endParaRPr lang="en-GB" sz="1200" b="1" dirty="0" smtClean="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curriculum</a:t>
            </a:r>
            <a:endParaRPr lang="en-GB" sz="1200" dirty="0"/>
          </a:p>
        </p:txBody>
      </p:sp>
      <p:sp>
        <p:nvSpPr>
          <p:cNvPr id="46" name="TextBox 45"/>
          <p:cNvSpPr txBox="1"/>
          <p:nvPr/>
        </p:nvSpPr>
        <p:spPr>
          <a:xfrm>
            <a:off x="5173367" y="1495629"/>
            <a:ext cx="1807641" cy="3831818"/>
          </a:xfrm>
          <a:prstGeom prst="rect">
            <a:avLst/>
          </a:prstGeom>
          <a:noFill/>
        </p:spPr>
        <p:txBody>
          <a:bodyPr wrap="square" rtlCol="0">
            <a:spAutoFit/>
          </a:bodyPr>
          <a:lstStyle/>
          <a:p>
            <a:pPr fontAlgn="auto"/>
            <a:r>
              <a:rPr lang="en-GB" sz="900" dirty="0" smtClean="0">
                <a:solidFill>
                  <a:schemeClr val="dk1"/>
                </a:solidFill>
                <a:latin typeface="Arial" panose="020B0604020202020204" pitchFamily="34" charset="0"/>
                <a:cs typeface="Arial" panose="020B0604020202020204" pitchFamily="34" charset="0"/>
              </a:rPr>
              <a:t>Personalised pupil learning </a:t>
            </a:r>
            <a:r>
              <a:rPr lang="en-GB" sz="900" dirty="0">
                <a:solidFill>
                  <a:schemeClr val="dk1"/>
                </a:solidFill>
                <a:latin typeface="Arial" panose="020B0604020202020204" pitchFamily="34" charset="0"/>
                <a:cs typeface="Arial" panose="020B0604020202020204" pitchFamily="34" charset="0"/>
              </a:rPr>
              <a:t>pathways </a:t>
            </a:r>
            <a:r>
              <a:rPr lang="en-GB" sz="900" dirty="0" smtClean="0">
                <a:solidFill>
                  <a:schemeClr val="dk1"/>
                </a:solidFill>
                <a:latin typeface="Arial" panose="020B0604020202020204" pitchFamily="34" charset="0"/>
                <a:cs typeface="Arial" panose="020B0604020202020204" pitchFamily="34" charset="0"/>
              </a:rPr>
              <a:t>are </a:t>
            </a:r>
            <a:r>
              <a:rPr lang="en-GB" sz="900" dirty="0">
                <a:solidFill>
                  <a:schemeClr val="dk1"/>
                </a:solidFill>
                <a:latin typeface="Arial" panose="020B0604020202020204" pitchFamily="34" charset="0"/>
                <a:cs typeface="Arial" panose="020B0604020202020204" pitchFamily="34" charset="0"/>
              </a:rPr>
              <a:t>identified </a:t>
            </a:r>
            <a:r>
              <a:rPr lang="en-GB" sz="900" dirty="0" smtClean="0">
                <a:solidFill>
                  <a:schemeClr val="dk1"/>
                </a:solidFill>
                <a:latin typeface="Arial" panose="020B0604020202020204" pitchFamily="34" charset="0"/>
                <a:cs typeface="Arial" panose="020B0604020202020204" pitchFamily="34" charset="0"/>
              </a:rPr>
              <a:t>(PLG’s). Those </a:t>
            </a:r>
            <a:r>
              <a:rPr lang="en-GB" sz="900" dirty="0">
                <a:solidFill>
                  <a:schemeClr val="dk1"/>
                </a:solidFill>
                <a:latin typeface="Arial" panose="020B0604020202020204" pitchFamily="34" charset="0"/>
                <a:cs typeface="Arial" panose="020B0604020202020204" pitchFamily="34" charset="0"/>
              </a:rPr>
              <a:t>identified as working within the R2L pathway will work more formally within subject specific learning, which sequences the teaching delivery to develop pupils’ PE skills through the breadth of study offered using the Real PE unitised framework. </a:t>
            </a:r>
            <a:endParaRPr lang="en-GB" sz="900" dirty="0" smtClean="0">
              <a:solidFill>
                <a:schemeClr val="dk1"/>
              </a:solidFill>
              <a:latin typeface="Arial" panose="020B0604020202020204" pitchFamily="34" charset="0"/>
              <a:cs typeface="Arial" panose="020B0604020202020204" pitchFamily="34" charset="0"/>
            </a:endParaRPr>
          </a:p>
          <a:p>
            <a:pPr fontAlgn="auto"/>
            <a:endParaRPr lang="en-GB" sz="900" dirty="0" smtClean="0">
              <a:solidFill>
                <a:schemeClr val="dk1"/>
              </a:solidFill>
              <a:latin typeface="Arial" panose="020B0604020202020204" pitchFamily="34" charset="0"/>
              <a:cs typeface="Arial" panose="020B0604020202020204" pitchFamily="34" charset="0"/>
            </a:endParaRPr>
          </a:p>
          <a:p>
            <a:r>
              <a:rPr lang="en-GB" sz="900" dirty="0">
                <a:solidFill>
                  <a:schemeClr val="dk1"/>
                </a:solidFill>
                <a:latin typeface="Arial" panose="020B0604020202020204" pitchFamily="34" charset="0"/>
                <a:cs typeface="Arial" panose="020B0604020202020204" pitchFamily="34" charset="0"/>
              </a:rPr>
              <a:t>Real PE unit areas are used to provide a supporting framework for learning outcomes:</a:t>
            </a:r>
          </a:p>
          <a:p>
            <a:pPr fontAlgn="auto"/>
            <a:endParaRPr lang="en-GB" sz="900" dirty="0" smtClean="0">
              <a:solidFill>
                <a:schemeClr val="dk1"/>
              </a:solidFill>
              <a:latin typeface="Arial" panose="020B0604020202020204" pitchFamily="34" charset="0"/>
              <a:cs typeface="Arial" panose="020B0604020202020204" pitchFamily="34" charset="0"/>
            </a:endParaRPr>
          </a:p>
          <a:p>
            <a:pPr fontAlgn="auto"/>
            <a:r>
              <a:rPr lang="en-GB" sz="900" dirty="0">
                <a:solidFill>
                  <a:schemeClr val="dk1"/>
                </a:solidFill>
                <a:latin typeface="Arial" panose="020B0604020202020204" pitchFamily="34" charset="0"/>
                <a:cs typeface="Arial" panose="020B0604020202020204" pitchFamily="34" charset="0"/>
              </a:rPr>
              <a:t>Pupils will experience a range of physical activities/sports delivered in structured, sequentially planned sessions featured within class </a:t>
            </a:r>
            <a:r>
              <a:rPr lang="en-GB" sz="900" dirty="0" smtClean="0">
                <a:solidFill>
                  <a:schemeClr val="dk1"/>
                </a:solidFill>
                <a:latin typeface="Arial" panose="020B0604020202020204" pitchFamily="34" charset="0"/>
                <a:cs typeface="Arial" panose="020B0604020202020204" pitchFamily="34" charset="0"/>
              </a:rPr>
              <a:t>timetables.</a:t>
            </a:r>
          </a:p>
          <a:p>
            <a:pPr fontAlgn="auto"/>
            <a:endParaRPr lang="en-GB" sz="900" dirty="0">
              <a:solidFill>
                <a:schemeClr val="dk1"/>
              </a:solidFill>
              <a:latin typeface="Arial" panose="020B0604020202020204" pitchFamily="34" charset="0"/>
              <a:cs typeface="Arial" panose="020B0604020202020204" pitchFamily="34" charset="0"/>
            </a:endParaRPr>
          </a:p>
          <a:p>
            <a:pPr fontAlgn="auto"/>
            <a:r>
              <a:rPr lang="en-GB" sz="900" dirty="0" smtClean="0">
                <a:solidFill>
                  <a:schemeClr val="dk1"/>
                </a:solidFill>
                <a:latin typeface="Arial" panose="020B0604020202020204" pitchFamily="34" charset="0"/>
                <a:cs typeface="Arial" panose="020B0604020202020204" pitchFamily="34" charset="0"/>
              </a:rPr>
              <a:t>Pupils will </a:t>
            </a:r>
            <a:r>
              <a:rPr lang="en-GB" sz="900" dirty="0">
                <a:solidFill>
                  <a:schemeClr val="dk1"/>
                </a:solidFill>
                <a:latin typeface="Arial" panose="020B0604020202020204" pitchFamily="34" charset="0"/>
                <a:cs typeface="Arial" panose="020B0604020202020204" pitchFamily="34" charset="0"/>
              </a:rPr>
              <a:t>be provided with opportunities to access on-site and off-site sporting activities lead by specialist coaches.</a:t>
            </a:r>
            <a:endParaRPr lang="en-GB" sz="900" dirty="0"/>
          </a:p>
        </p:txBody>
      </p:sp>
      <p:sp>
        <p:nvSpPr>
          <p:cNvPr id="47" name="TextBox 46"/>
          <p:cNvSpPr txBox="1"/>
          <p:nvPr/>
        </p:nvSpPr>
        <p:spPr>
          <a:xfrm>
            <a:off x="9699600" y="1492540"/>
            <a:ext cx="1660994" cy="3893374"/>
          </a:xfrm>
          <a:prstGeom prst="rect">
            <a:avLst/>
          </a:prstGeom>
          <a:noFill/>
        </p:spPr>
        <p:txBody>
          <a:bodyPr wrap="square" rtlCol="0">
            <a:spAutoFit/>
          </a:bodyPr>
          <a:lstStyle/>
          <a:p>
            <a:r>
              <a:rPr lang="en-GB" sz="950" dirty="0">
                <a:solidFill>
                  <a:schemeClr val="dk1"/>
                </a:solidFill>
                <a:latin typeface="Arial" panose="020B0604020202020204" pitchFamily="34" charset="0"/>
                <a:cs typeface="Arial" panose="020B0604020202020204" pitchFamily="34" charset="0"/>
              </a:rPr>
              <a:t>Within Post 16 the teaching delivery is focused around the Health, Wellbeing &amp; Relationships strand of the curriculum through the Keeping Healthy for Life units of study. </a:t>
            </a:r>
          </a:p>
          <a:p>
            <a:endParaRPr lang="en-GB" sz="950" dirty="0" smtClean="0">
              <a:solidFill>
                <a:schemeClr val="dk1"/>
              </a:solidFill>
              <a:latin typeface="Arial" panose="020B0604020202020204" pitchFamily="34" charset="0"/>
              <a:cs typeface="Arial" panose="020B0604020202020204" pitchFamily="34" charset="0"/>
            </a:endParaRPr>
          </a:p>
          <a:p>
            <a:r>
              <a:rPr lang="en-GB" sz="950" dirty="0" smtClean="0">
                <a:solidFill>
                  <a:schemeClr val="dk1"/>
                </a:solidFill>
                <a:latin typeface="Arial" panose="020B0604020202020204" pitchFamily="34" charset="0"/>
                <a:cs typeface="Arial" panose="020B0604020202020204" pitchFamily="34" charset="0"/>
              </a:rPr>
              <a:t>Assessment </a:t>
            </a:r>
            <a:r>
              <a:rPr lang="en-GB" sz="950" dirty="0">
                <a:solidFill>
                  <a:schemeClr val="dk1"/>
                </a:solidFill>
                <a:latin typeface="Arial" panose="020B0604020202020204" pitchFamily="34" charset="0"/>
                <a:cs typeface="Arial" panose="020B0604020202020204" pitchFamily="34" charset="0"/>
              </a:rPr>
              <a:t>is through our bespoke </a:t>
            </a:r>
            <a:r>
              <a:rPr lang="en-GB" sz="950" dirty="0" smtClean="0">
                <a:solidFill>
                  <a:schemeClr val="dk1"/>
                </a:solidFill>
                <a:latin typeface="Arial" panose="020B0604020202020204" pitchFamily="34" charset="0"/>
                <a:cs typeface="Arial" panose="020B0604020202020204" pitchFamily="34" charset="0"/>
              </a:rPr>
              <a:t>criteria </a:t>
            </a:r>
            <a:r>
              <a:rPr lang="en-GB" sz="950" dirty="0">
                <a:solidFill>
                  <a:schemeClr val="dk1"/>
                </a:solidFill>
                <a:latin typeface="Arial" panose="020B0604020202020204" pitchFamily="34" charset="0"/>
                <a:cs typeface="Arial" panose="020B0604020202020204" pitchFamily="34" charset="0"/>
              </a:rPr>
              <a:t>for </a:t>
            </a:r>
            <a:r>
              <a:rPr lang="en-GB" sz="950" dirty="0" smtClean="0">
                <a:solidFill>
                  <a:schemeClr val="dk1"/>
                </a:solidFill>
                <a:latin typeface="Arial" panose="020B0604020202020204" pitchFamily="34" charset="0"/>
                <a:cs typeface="Arial" panose="020B0604020202020204" pitchFamily="34" charset="0"/>
              </a:rPr>
              <a:t>the </a:t>
            </a:r>
            <a:r>
              <a:rPr lang="en-GB" sz="950" dirty="0">
                <a:solidFill>
                  <a:schemeClr val="dk1"/>
                </a:solidFill>
                <a:latin typeface="Arial" panose="020B0604020202020204" pitchFamily="34" charset="0"/>
                <a:cs typeface="Arial" panose="020B0604020202020204" pitchFamily="34" charset="0"/>
              </a:rPr>
              <a:t>Post 16 curriculum.</a:t>
            </a:r>
          </a:p>
          <a:p>
            <a:r>
              <a:rPr lang="en-GB" sz="950" dirty="0">
                <a:solidFill>
                  <a:schemeClr val="dk1"/>
                </a:solidFill>
                <a:latin typeface="Arial" panose="020B0604020202020204" pitchFamily="34" charset="0"/>
                <a:cs typeface="Arial" panose="020B0604020202020204" pitchFamily="34" charset="0"/>
              </a:rPr>
              <a:t>Accreditation opportunities </a:t>
            </a:r>
            <a:r>
              <a:rPr lang="en-GB" sz="950" dirty="0" smtClean="0">
                <a:solidFill>
                  <a:schemeClr val="dk1"/>
                </a:solidFill>
                <a:latin typeface="Arial" panose="020B0604020202020204" pitchFamily="34" charset="0"/>
                <a:cs typeface="Arial" panose="020B0604020202020204" pitchFamily="34" charset="0"/>
              </a:rPr>
              <a:t> </a:t>
            </a:r>
            <a:r>
              <a:rPr lang="en-GB" sz="950" dirty="0">
                <a:solidFill>
                  <a:schemeClr val="dk1"/>
                </a:solidFill>
                <a:latin typeface="Arial" panose="020B0604020202020204" pitchFamily="34" charset="0"/>
                <a:cs typeface="Arial" panose="020B0604020202020204" pitchFamily="34" charset="0"/>
              </a:rPr>
              <a:t>continue through ASDAN Personal Progress units linked to the Health, Wellbeing and Relationships curriculum strand</a:t>
            </a:r>
            <a:r>
              <a:rPr lang="en-GB" sz="950" dirty="0" smtClean="0">
                <a:solidFill>
                  <a:schemeClr val="dk1"/>
                </a:solidFill>
                <a:latin typeface="Arial" panose="020B0604020202020204" pitchFamily="34" charset="0"/>
                <a:cs typeface="Arial" panose="020B0604020202020204" pitchFamily="34" charset="0"/>
              </a:rPr>
              <a:t>.</a:t>
            </a:r>
          </a:p>
          <a:p>
            <a:endParaRPr lang="en-GB" sz="950" dirty="0">
              <a:solidFill>
                <a:schemeClr val="dk1"/>
              </a:solidFill>
              <a:latin typeface="Arial" panose="020B0604020202020204" pitchFamily="34" charset="0"/>
              <a:cs typeface="Arial" panose="020B0604020202020204" pitchFamily="34" charset="0"/>
            </a:endParaRPr>
          </a:p>
          <a:p>
            <a:r>
              <a:rPr lang="en-GB" sz="950" dirty="0">
                <a:solidFill>
                  <a:schemeClr val="dk1"/>
                </a:solidFill>
                <a:latin typeface="Arial" panose="020B0604020202020204" pitchFamily="34" charset="0"/>
                <a:cs typeface="Arial" panose="020B0604020202020204" pitchFamily="34" charset="0"/>
              </a:rPr>
              <a:t>Pupils will also be provided with opportunities to access on-site and off-site sporting activities lead by specialist coaches.</a:t>
            </a:r>
            <a:endParaRPr lang="en-GB" sz="950" dirty="0"/>
          </a:p>
          <a:p>
            <a:endParaRPr lang="en-GB" sz="950" dirty="0">
              <a:solidFill>
                <a:schemeClr val="dk1"/>
              </a:solidFill>
              <a:latin typeface="Arial" panose="020B0604020202020204" pitchFamily="34" charset="0"/>
              <a:cs typeface="Arial" panose="020B0604020202020204" pitchFamily="34" charset="0"/>
            </a:endParaRPr>
          </a:p>
          <a:p>
            <a:endParaRPr lang="en-GB" sz="950" dirty="0"/>
          </a:p>
        </p:txBody>
      </p:sp>
      <p:pic>
        <p:nvPicPr>
          <p:cNvPr id="48" name="Picture 47"/>
          <p:cNvPicPr>
            <a:picLocks noChangeAspect="1"/>
          </p:cNvPicPr>
          <p:nvPr/>
        </p:nvPicPr>
        <p:blipFill rotWithShape="1">
          <a:blip r:embed="rId4"/>
          <a:srcRect l="27133" t="34651" r="11472" b="45711"/>
          <a:stretch/>
        </p:blipFill>
        <p:spPr>
          <a:xfrm>
            <a:off x="10530097" y="6817649"/>
            <a:ext cx="3361557" cy="604825"/>
          </a:xfrm>
          <a:prstGeom prst="rect">
            <a:avLst/>
          </a:prstGeom>
        </p:spPr>
      </p:pic>
      <p:sp>
        <p:nvSpPr>
          <p:cNvPr id="49" name="Rectangle 48"/>
          <p:cNvSpPr/>
          <p:nvPr/>
        </p:nvSpPr>
        <p:spPr>
          <a:xfrm>
            <a:off x="7334603" y="1945109"/>
            <a:ext cx="2023016" cy="3693319"/>
          </a:xfrm>
          <a:prstGeom prst="rect">
            <a:avLst/>
          </a:prstGeom>
        </p:spPr>
        <p:txBody>
          <a:bodyPr wrap="square">
            <a:spAutoFit/>
          </a:bodyPr>
          <a:lstStyle/>
          <a:p>
            <a:pPr lvl="0"/>
            <a:r>
              <a:rPr lang="en-GB" sz="900" dirty="0">
                <a:solidFill>
                  <a:prstClr val="black"/>
                </a:solidFill>
                <a:latin typeface="Arial" panose="020B0604020202020204" pitchFamily="34" charset="0"/>
                <a:cs typeface="Arial" panose="020B0604020202020204" pitchFamily="34" charset="0"/>
              </a:rPr>
              <a:t>Unit 1: Personal </a:t>
            </a:r>
          </a:p>
          <a:p>
            <a:pPr lvl="0"/>
            <a:r>
              <a:rPr lang="en-GB" sz="900" dirty="0">
                <a:solidFill>
                  <a:prstClr val="black"/>
                </a:solidFill>
                <a:latin typeface="Arial" panose="020B0604020202020204" pitchFamily="34" charset="0"/>
                <a:cs typeface="Arial" panose="020B0604020202020204" pitchFamily="34" charset="0"/>
              </a:rPr>
              <a:t>Coordination: Footwork</a:t>
            </a:r>
          </a:p>
          <a:p>
            <a:pPr lvl="0"/>
            <a:r>
              <a:rPr lang="en-GB" sz="900" dirty="0">
                <a:solidFill>
                  <a:prstClr val="black"/>
                </a:solidFill>
                <a:latin typeface="Arial" panose="020B0604020202020204" pitchFamily="34" charset="0"/>
                <a:cs typeface="Arial" panose="020B0604020202020204" pitchFamily="34" charset="0"/>
              </a:rPr>
              <a:t>Static Balance: One leg</a:t>
            </a:r>
          </a:p>
          <a:p>
            <a:pPr lvl="0">
              <a:defRPr/>
            </a:pPr>
            <a:endParaRPr lang="en-GB" sz="900" dirty="0">
              <a:solidFill>
                <a:prstClr val="black"/>
              </a:solidFill>
              <a:latin typeface="Arial" panose="020B0604020202020204" pitchFamily="34" charset="0"/>
              <a:cs typeface="Arial" panose="020B0604020202020204" pitchFamily="34" charset="0"/>
            </a:endParaRPr>
          </a:p>
          <a:p>
            <a:pPr lvl="0">
              <a:defRPr/>
            </a:pPr>
            <a:r>
              <a:rPr lang="en-GB" sz="900" dirty="0">
                <a:solidFill>
                  <a:prstClr val="black"/>
                </a:solidFill>
                <a:latin typeface="Arial" panose="020B0604020202020204" pitchFamily="34" charset="0"/>
                <a:cs typeface="Arial" panose="020B0604020202020204" pitchFamily="34" charset="0"/>
              </a:rPr>
              <a:t>Unit 2: Social</a:t>
            </a:r>
          </a:p>
          <a:p>
            <a:pPr lvl="0">
              <a:defRPr/>
            </a:pPr>
            <a:r>
              <a:rPr lang="en-GB" sz="900" dirty="0">
                <a:solidFill>
                  <a:prstClr val="black"/>
                </a:solidFill>
                <a:latin typeface="Arial" panose="020B0604020202020204" pitchFamily="34" charset="0"/>
                <a:cs typeface="Arial" panose="020B0604020202020204" pitchFamily="34" charset="0"/>
              </a:rPr>
              <a:t>Dynamic Balance to Agility: </a:t>
            </a:r>
            <a:endParaRPr lang="en-GB" sz="900" dirty="0" smtClean="0">
              <a:solidFill>
                <a:prstClr val="black"/>
              </a:solidFill>
              <a:latin typeface="Arial" panose="020B0604020202020204" pitchFamily="34" charset="0"/>
              <a:cs typeface="Arial" panose="020B0604020202020204" pitchFamily="34" charset="0"/>
            </a:endParaRPr>
          </a:p>
          <a:p>
            <a:pPr lvl="0">
              <a:defRPr/>
            </a:pPr>
            <a:r>
              <a:rPr lang="en-GB" sz="900" dirty="0" smtClean="0">
                <a:solidFill>
                  <a:prstClr val="black"/>
                </a:solidFill>
                <a:latin typeface="Arial" panose="020B0604020202020204" pitchFamily="34" charset="0"/>
                <a:cs typeface="Arial" panose="020B0604020202020204" pitchFamily="34" charset="0"/>
              </a:rPr>
              <a:t>Jumping </a:t>
            </a:r>
            <a:r>
              <a:rPr lang="en-GB" sz="900" dirty="0">
                <a:solidFill>
                  <a:prstClr val="black"/>
                </a:solidFill>
                <a:latin typeface="Arial" panose="020B0604020202020204" pitchFamily="34" charset="0"/>
                <a:cs typeface="Arial" panose="020B0604020202020204" pitchFamily="34" charset="0"/>
              </a:rPr>
              <a:t>and landing</a:t>
            </a:r>
          </a:p>
          <a:p>
            <a:pPr lvl="0">
              <a:defRPr/>
            </a:pPr>
            <a:r>
              <a:rPr lang="en-GB" sz="900" dirty="0">
                <a:solidFill>
                  <a:prstClr val="black"/>
                </a:solidFill>
                <a:latin typeface="Arial" panose="020B0604020202020204" pitchFamily="34" charset="0"/>
                <a:cs typeface="Arial" panose="020B0604020202020204" pitchFamily="34" charset="0"/>
              </a:rPr>
              <a:t>Static Balance: Seated</a:t>
            </a:r>
          </a:p>
          <a:p>
            <a:pPr lvl="0">
              <a:defRPr/>
            </a:pPr>
            <a:endParaRPr lang="en-GB" sz="900" dirty="0">
              <a:solidFill>
                <a:prstClr val="black"/>
              </a:solidFill>
              <a:latin typeface="Arial" panose="020B0604020202020204" pitchFamily="34" charset="0"/>
              <a:cs typeface="Arial" panose="020B0604020202020204" pitchFamily="34" charset="0"/>
            </a:endParaRPr>
          </a:p>
          <a:p>
            <a:pPr lvl="0">
              <a:defRPr/>
            </a:pPr>
            <a:r>
              <a:rPr lang="en-GB" sz="900" dirty="0">
                <a:solidFill>
                  <a:prstClr val="black"/>
                </a:solidFill>
                <a:latin typeface="Arial" panose="020B0604020202020204" pitchFamily="34" charset="0"/>
                <a:cs typeface="Arial" panose="020B0604020202020204" pitchFamily="34" charset="0"/>
              </a:rPr>
              <a:t>Unit 3: Cognitive </a:t>
            </a:r>
          </a:p>
          <a:p>
            <a:pPr lvl="0">
              <a:defRPr/>
            </a:pPr>
            <a:r>
              <a:rPr lang="en-GB" sz="900" dirty="0">
                <a:solidFill>
                  <a:prstClr val="black"/>
                </a:solidFill>
                <a:latin typeface="Arial" panose="020B0604020202020204" pitchFamily="34" charset="0"/>
                <a:cs typeface="Arial" panose="020B0604020202020204" pitchFamily="34" charset="0"/>
              </a:rPr>
              <a:t>Dynamic Balance: On a Line</a:t>
            </a:r>
          </a:p>
          <a:p>
            <a:pPr lvl="0">
              <a:defRPr/>
            </a:pPr>
            <a:r>
              <a:rPr lang="en-GB" sz="900" dirty="0">
                <a:solidFill>
                  <a:prstClr val="black"/>
                </a:solidFill>
                <a:latin typeface="Arial" panose="020B0604020202020204" pitchFamily="34" charset="0"/>
                <a:cs typeface="Arial" panose="020B0604020202020204" pitchFamily="34" charset="0"/>
              </a:rPr>
              <a:t>Static Balance: Stance</a:t>
            </a:r>
          </a:p>
          <a:p>
            <a:pPr lvl="0">
              <a:defRPr/>
            </a:pPr>
            <a:endParaRPr lang="en-GB" sz="900" dirty="0">
              <a:solidFill>
                <a:prstClr val="black"/>
              </a:solidFill>
              <a:latin typeface="Arial" panose="020B0604020202020204" pitchFamily="34" charset="0"/>
              <a:cs typeface="Arial" panose="020B0604020202020204" pitchFamily="34" charset="0"/>
            </a:endParaRPr>
          </a:p>
          <a:p>
            <a:pPr lvl="0">
              <a:defRPr/>
            </a:pPr>
            <a:r>
              <a:rPr lang="en-GB" sz="900" dirty="0">
                <a:solidFill>
                  <a:prstClr val="black"/>
                </a:solidFill>
                <a:latin typeface="Arial" panose="020B0604020202020204" pitchFamily="34" charset="0"/>
                <a:cs typeface="Arial" panose="020B0604020202020204" pitchFamily="34" charset="0"/>
              </a:rPr>
              <a:t>Unit 4: Creative</a:t>
            </a:r>
          </a:p>
          <a:p>
            <a:pPr lvl="0">
              <a:defRPr/>
            </a:pPr>
            <a:r>
              <a:rPr lang="en-GB" sz="900" dirty="0">
                <a:solidFill>
                  <a:prstClr val="black"/>
                </a:solidFill>
                <a:latin typeface="Arial" panose="020B0604020202020204" pitchFamily="34" charset="0"/>
                <a:cs typeface="Arial" panose="020B0604020202020204" pitchFamily="34" charset="0"/>
              </a:rPr>
              <a:t>Coordination: Ball Skills</a:t>
            </a:r>
          </a:p>
          <a:p>
            <a:pPr lvl="0">
              <a:defRPr/>
            </a:pPr>
            <a:r>
              <a:rPr lang="en-GB" sz="900" dirty="0">
                <a:solidFill>
                  <a:prstClr val="black"/>
                </a:solidFill>
                <a:latin typeface="Arial" panose="020B0604020202020204" pitchFamily="34" charset="0"/>
                <a:cs typeface="Arial" panose="020B0604020202020204" pitchFamily="34" charset="0"/>
              </a:rPr>
              <a:t>Counter Balance: With a Partner</a:t>
            </a:r>
          </a:p>
          <a:p>
            <a:pPr lvl="0">
              <a:defRPr/>
            </a:pPr>
            <a:endParaRPr lang="en-GB" sz="900" dirty="0">
              <a:solidFill>
                <a:prstClr val="black"/>
              </a:solidFill>
              <a:latin typeface="Arial" panose="020B0604020202020204" pitchFamily="34" charset="0"/>
              <a:cs typeface="Arial" panose="020B0604020202020204" pitchFamily="34" charset="0"/>
            </a:endParaRPr>
          </a:p>
          <a:p>
            <a:pPr lvl="0">
              <a:defRPr/>
            </a:pPr>
            <a:r>
              <a:rPr lang="en-GB" sz="900" dirty="0">
                <a:solidFill>
                  <a:prstClr val="black"/>
                </a:solidFill>
                <a:latin typeface="Arial" panose="020B0604020202020204" pitchFamily="34" charset="0"/>
                <a:cs typeface="Arial" panose="020B0604020202020204" pitchFamily="34" charset="0"/>
              </a:rPr>
              <a:t>Unit 5: Applying Physical</a:t>
            </a:r>
          </a:p>
          <a:p>
            <a:pPr lvl="0">
              <a:defRPr/>
            </a:pPr>
            <a:r>
              <a:rPr lang="en-GB" sz="900" dirty="0">
                <a:solidFill>
                  <a:prstClr val="black"/>
                </a:solidFill>
                <a:latin typeface="Arial" panose="020B0604020202020204" pitchFamily="34" charset="0"/>
                <a:cs typeface="Arial" panose="020B0604020202020204" pitchFamily="34" charset="0"/>
              </a:rPr>
              <a:t>Coordination: Sending and Receiving</a:t>
            </a:r>
          </a:p>
          <a:p>
            <a:pPr lvl="0">
              <a:defRPr/>
            </a:pPr>
            <a:r>
              <a:rPr lang="en-GB" sz="900" dirty="0">
                <a:solidFill>
                  <a:prstClr val="black"/>
                </a:solidFill>
                <a:latin typeface="Arial" panose="020B0604020202020204" pitchFamily="34" charset="0"/>
                <a:cs typeface="Arial" panose="020B0604020202020204" pitchFamily="34" charset="0"/>
              </a:rPr>
              <a:t>Agility: Reaction/Response</a:t>
            </a:r>
          </a:p>
          <a:p>
            <a:pPr lvl="0">
              <a:defRPr/>
            </a:pPr>
            <a:endParaRPr lang="en-GB" sz="900" dirty="0">
              <a:solidFill>
                <a:prstClr val="black"/>
              </a:solidFill>
              <a:latin typeface="Arial" panose="020B0604020202020204" pitchFamily="34" charset="0"/>
              <a:cs typeface="Arial" panose="020B0604020202020204" pitchFamily="34" charset="0"/>
            </a:endParaRPr>
          </a:p>
          <a:p>
            <a:pPr lvl="0">
              <a:defRPr/>
            </a:pPr>
            <a:r>
              <a:rPr lang="en-GB" sz="900" dirty="0">
                <a:solidFill>
                  <a:prstClr val="black"/>
                </a:solidFill>
                <a:latin typeface="Arial" panose="020B0604020202020204" pitchFamily="34" charset="0"/>
                <a:cs typeface="Arial" panose="020B0604020202020204" pitchFamily="34" charset="0"/>
              </a:rPr>
              <a:t>Unit 6: Health and Fitness</a:t>
            </a:r>
          </a:p>
          <a:p>
            <a:pPr lvl="0">
              <a:defRPr/>
            </a:pPr>
            <a:r>
              <a:rPr lang="en-GB" sz="900" dirty="0">
                <a:solidFill>
                  <a:prstClr val="black"/>
                </a:solidFill>
                <a:latin typeface="Arial" panose="020B0604020202020204" pitchFamily="34" charset="0"/>
                <a:cs typeface="Arial" panose="020B0604020202020204" pitchFamily="34" charset="0"/>
              </a:rPr>
              <a:t>Agility: Ball Chasing</a:t>
            </a:r>
          </a:p>
          <a:p>
            <a:pPr lvl="0">
              <a:defRPr/>
            </a:pPr>
            <a:r>
              <a:rPr lang="en-GB" sz="900" dirty="0">
                <a:solidFill>
                  <a:prstClr val="black"/>
                </a:solidFill>
                <a:latin typeface="Arial" panose="020B0604020202020204" pitchFamily="34" charset="0"/>
                <a:cs typeface="Arial" panose="020B0604020202020204" pitchFamily="34" charset="0"/>
              </a:rPr>
              <a:t>Static Balance: Floor Work</a:t>
            </a:r>
          </a:p>
          <a:p>
            <a:pPr lvl="0"/>
            <a:endParaRPr lang="en-GB" sz="9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31496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ounded Rectangle 37"/>
          <p:cNvSpPr/>
          <p:nvPr/>
        </p:nvSpPr>
        <p:spPr>
          <a:xfrm>
            <a:off x="488732" y="720710"/>
            <a:ext cx="2016633" cy="5563131"/>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11538416" y="89298"/>
            <a:ext cx="547878" cy="547878"/>
          </a:xfrm>
          <a:prstGeom prst="rect">
            <a:avLst/>
          </a:prstGeom>
        </p:spPr>
      </p:pic>
      <p:pic>
        <p:nvPicPr>
          <p:cNvPr id="6" name="Picture 5"/>
          <p:cNvPicPr>
            <a:picLocks noChangeAspect="1"/>
          </p:cNvPicPr>
          <p:nvPr/>
        </p:nvPicPr>
        <p:blipFill>
          <a:blip r:embed="rId2"/>
          <a:stretch>
            <a:fillRect/>
          </a:stretch>
        </p:blipFill>
        <p:spPr>
          <a:xfrm>
            <a:off x="114531" y="89298"/>
            <a:ext cx="547878" cy="547878"/>
          </a:xfrm>
          <a:prstGeom prst="rect">
            <a:avLst/>
          </a:prstGeom>
        </p:spPr>
      </p:pic>
      <p:sp>
        <p:nvSpPr>
          <p:cNvPr id="7" name="Rounded Rectangle 6"/>
          <p:cNvSpPr/>
          <p:nvPr/>
        </p:nvSpPr>
        <p:spPr>
          <a:xfrm>
            <a:off x="2697867" y="720712"/>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10" name="Picture 9"/>
          <p:cNvPicPr>
            <a:picLocks noChangeAspect="1"/>
          </p:cNvPicPr>
          <p:nvPr/>
        </p:nvPicPr>
        <p:blipFill rotWithShape="1">
          <a:blip r:embed="rId3"/>
          <a:srcRect b="94600"/>
          <a:stretch/>
        </p:blipFill>
        <p:spPr>
          <a:xfrm>
            <a:off x="590399" y="6400963"/>
            <a:ext cx="10876007" cy="331166"/>
          </a:xfrm>
          <a:prstGeom prst="rect">
            <a:avLst/>
          </a:prstGeom>
        </p:spPr>
      </p:pic>
      <p:sp>
        <p:nvSpPr>
          <p:cNvPr id="11" name="Rounded Rectangle 10"/>
          <p:cNvSpPr/>
          <p:nvPr/>
        </p:nvSpPr>
        <p:spPr>
          <a:xfrm>
            <a:off x="4925955"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2" name="Rounded Rectangle 11"/>
          <p:cNvSpPr/>
          <p:nvPr/>
        </p:nvSpPr>
        <p:spPr>
          <a:xfrm>
            <a:off x="7154043"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3" name="Rounded Rectangle 12"/>
          <p:cNvSpPr/>
          <p:nvPr/>
        </p:nvSpPr>
        <p:spPr>
          <a:xfrm>
            <a:off x="9382131" y="720710"/>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3" name="TextBox 22"/>
          <p:cNvSpPr txBox="1"/>
          <p:nvPr/>
        </p:nvSpPr>
        <p:spPr>
          <a:xfrm>
            <a:off x="2733904" y="1391823"/>
            <a:ext cx="1982465" cy="4355038"/>
          </a:xfrm>
          <a:prstGeom prst="rect">
            <a:avLst/>
          </a:prstGeom>
          <a:noFill/>
        </p:spPr>
        <p:txBody>
          <a:bodyPr wrap="square" rtlCol="0">
            <a:spAutoFit/>
          </a:bodyPr>
          <a:lstStyle/>
          <a:p>
            <a:pPr lvl="0"/>
            <a:r>
              <a:rPr lang="en-GB" sz="1000" b="1" dirty="0">
                <a:solidFill>
                  <a:schemeClr val="dk1"/>
                </a:solidFill>
                <a:cs typeface="Arial" panose="020B0604020202020204" pitchFamily="34" charset="0"/>
              </a:rPr>
              <a:t>Unit 1: Personal </a:t>
            </a:r>
          </a:p>
          <a:p>
            <a:pPr lvl="0">
              <a:defRPr/>
            </a:pPr>
            <a:r>
              <a:rPr lang="en-GB" sz="1000" dirty="0"/>
              <a:t>I can follow instructions, practise safely and work on simple tasks by </a:t>
            </a:r>
            <a:r>
              <a:rPr lang="en-GB" sz="1000" dirty="0" smtClean="0"/>
              <a:t>myself. </a:t>
            </a:r>
            <a:r>
              <a:rPr lang="en-GB" sz="1000" dirty="0"/>
              <a:t>I</a:t>
            </a:r>
            <a:r>
              <a:rPr lang="en-GB" sz="1000" dirty="0" smtClean="0"/>
              <a:t> </a:t>
            </a:r>
            <a:r>
              <a:rPr lang="en-GB" sz="1000" dirty="0"/>
              <a:t>enjoy working on simple tasks with </a:t>
            </a:r>
            <a:r>
              <a:rPr lang="en-GB" sz="1000" dirty="0" smtClean="0"/>
              <a:t>help.</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2: Social</a:t>
            </a:r>
          </a:p>
          <a:p>
            <a:pPr lvl="0">
              <a:defRPr/>
            </a:pPr>
            <a:r>
              <a:rPr lang="en-GB" sz="1000" dirty="0"/>
              <a:t>I can work sensibly with others, taking turns and </a:t>
            </a:r>
            <a:r>
              <a:rPr lang="en-GB" sz="1000" dirty="0" smtClean="0"/>
              <a:t>sharing. </a:t>
            </a:r>
            <a:r>
              <a:rPr lang="en-GB" sz="1000" dirty="0"/>
              <a:t>I can play with others and take turns and share with </a:t>
            </a:r>
            <a:r>
              <a:rPr lang="en-GB" sz="1000" dirty="0" smtClean="0"/>
              <a:t>help.</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3:</a:t>
            </a:r>
            <a:r>
              <a:rPr lang="en-GB" sz="1000" dirty="0">
                <a:solidFill>
                  <a:schemeClr val="dk1"/>
                </a:solidFill>
                <a:cs typeface="Arial" panose="020B0604020202020204" pitchFamily="34" charset="0"/>
              </a:rPr>
              <a:t> </a:t>
            </a:r>
            <a:r>
              <a:rPr lang="en-GB" sz="1000" b="1" dirty="0">
                <a:solidFill>
                  <a:schemeClr val="dk1"/>
                </a:solidFill>
                <a:cs typeface="Arial" panose="020B0604020202020204" pitchFamily="34" charset="0"/>
              </a:rPr>
              <a:t>Cognitive </a:t>
            </a:r>
            <a:endParaRPr lang="en-GB" sz="1000" b="1" dirty="0" smtClean="0">
              <a:solidFill>
                <a:schemeClr val="dk1"/>
              </a:solidFill>
              <a:cs typeface="Arial" panose="020B0604020202020204" pitchFamily="34" charset="0"/>
            </a:endParaRPr>
          </a:p>
          <a:p>
            <a:pPr lvl="0">
              <a:defRPr/>
            </a:pPr>
            <a:r>
              <a:rPr lang="en-GB" sz="1000" dirty="0" smtClean="0"/>
              <a:t>I </a:t>
            </a:r>
            <a:r>
              <a:rPr lang="en-GB" sz="1000" dirty="0"/>
              <a:t>can understand and follow simple rules and can name some things I am good </a:t>
            </a:r>
            <a:r>
              <a:rPr lang="en-GB" sz="1000" dirty="0" smtClean="0"/>
              <a:t>at. I </a:t>
            </a:r>
            <a:r>
              <a:rPr lang="en-GB" sz="1000" dirty="0"/>
              <a:t>can follow simple </a:t>
            </a:r>
            <a:r>
              <a:rPr lang="en-GB" sz="1000" dirty="0" smtClean="0"/>
              <a:t>instructions.</a:t>
            </a:r>
            <a:endParaRPr lang="en-GB" sz="1000"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4: </a:t>
            </a:r>
            <a:r>
              <a:rPr lang="en-GB" sz="1000" b="1" dirty="0" smtClean="0">
                <a:solidFill>
                  <a:schemeClr val="dk1"/>
                </a:solidFill>
                <a:cs typeface="Arial" panose="020B0604020202020204" pitchFamily="34" charset="0"/>
              </a:rPr>
              <a:t>Creative</a:t>
            </a:r>
          </a:p>
          <a:p>
            <a:pPr lvl="0">
              <a:defRPr/>
            </a:pPr>
            <a:r>
              <a:rPr lang="en-GB" sz="1000" dirty="0"/>
              <a:t>I can explore and describe different </a:t>
            </a:r>
            <a:r>
              <a:rPr lang="en-GB" sz="1000" dirty="0" smtClean="0"/>
              <a:t>movements. </a:t>
            </a:r>
            <a:r>
              <a:rPr lang="en-GB" sz="1000" dirty="0"/>
              <a:t>I can observe and copy </a:t>
            </a:r>
            <a:r>
              <a:rPr lang="en-GB" sz="1000" dirty="0" smtClean="0"/>
              <a:t>others.</a:t>
            </a:r>
            <a:endParaRPr lang="en-GB" sz="1000" dirty="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5: Applying </a:t>
            </a:r>
            <a:r>
              <a:rPr lang="en-GB" sz="1000" b="1" dirty="0" smtClean="0">
                <a:solidFill>
                  <a:schemeClr val="dk1"/>
                </a:solidFill>
                <a:cs typeface="Arial" panose="020B0604020202020204" pitchFamily="34" charset="0"/>
              </a:rPr>
              <a:t>Physical</a:t>
            </a:r>
          </a:p>
          <a:p>
            <a:pPr lvl="0">
              <a:defRPr/>
            </a:pPr>
            <a:r>
              <a:rPr lang="en-GB" sz="1000" dirty="0" smtClean="0"/>
              <a:t>I </a:t>
            </a:r>
            <a:r>
              <a:rPr lang="en-GB" sz="1000" dirty="0"/>
              <a:t>can perform a single skill or movement with some control. I can perform a small range of skills and link two movements together</a:t>
            </a:r>
            <a:endParaRPr lang="en-GB" sz="1000"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6: Health and </a:t>
            </a:r>
            <a:r>
              <a:rPr lang="en-GB" sz="1000" b="1" dirty="0" smtClean="0">
                <a:solidFill>
                  <a:schemeClr val="dk1"/>
                </a:solidFill>
                <a:cs typeface="Arial" panose="020B0604020202020204" pitchFamily="34" charset="0"/>
              </a:rPr>
              <a:t>Fitness</a:t>
            </a:r>
          </a:p>
          <a:p>
            <a:pPr lvl="0">
              <a:defRPr/>
            </a:pPr>
            <a:r>
              <a:rPr lang="en-GB" sz="1000" dirty="0"/>
              <a:t>I can move confidently in different </a:t>
            </a:r>
            <a:r>
              <a:rPr lang="en-GB" sz="1000" dirty="0" smtClean="0"/>
              <a:t>ways.</a:t>
            </a:r>
            <a:endParaRPr lang="en-GB" sz="1000" b="1" dirty="0" smtClean="0">
              <a:solidFill>
                <a:schemeClr val="dk1"/>
              </a:solidFill>
              <a:cs typeface="Arial" panose="020B0604020202020204" pitchFamily="34" charset="0"/>
            </a:endParaRPr>
          </a:p>
          <a:p>
            <a:endParaRPr lang="en-GB" sz="700" dirty="0">
              <a:latin typeface="Arial" panose="020B0604020202020204" pitchFamily="34" charset="0"/>
              <a:cs typeface="Arial" panose="020B0604020202020204" pitchFamily="34" charset="0"/>
            </a:endParaRPr>
          </a:p>
        </p:txBody>
      </p:sp>
      <p:sp>
        <p:nvSpPr>
          <p:cNvPr id="25" name="TextBox 24"/>
          <p:cNvSpPr txBox="1"/>
          <p:nvPr/>
        </p:nvSpPr>
        <p:spPr>
          <a:xfrm>
            <a:off x="391777" y="141345"/>
            <a:ext cx="11269871"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PD Curriculum – Delivery – Real PE Unit Breakdown</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26" name="Rounded Rectangle 25"/>
          <p:cNvSpPr/>
          <p:nvPr/>
        </p:nvSpPr>
        <p:spPr>
          <a:xfrm>
            <a:off x="2802363" y="811131"/>
            <a:ext cx="1807641" cy="41966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7" name="Rounded Rectangle 26"/>
          <p:cNvSpPr/>
          <p:nvPr/>
        </p:nvSpPr>
        <p:spPr>
          <a:xfrm>
            <a:off x="5030451" y="811131"/>
            <a:ext cx="1807641" cy="41966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8" name="Rounded Rectangle 27"/>
          <p:cNvSpPr/>
          <p:nvPr/>
        </p:nvSpPr>
        <p:spPr>
          <a:xfrm>
            <a:off x="7258539" y="811131"/>
            <a:ext cx="1807641" cy="41966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2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29" name="Rounded Rectangle 28"/>
          <p:cNvSpPr/>
          <p:nvPr/>
        </p:nvSpPr>
        <p:spPr>
          <a:xfrm>
            <a:off x="9486627" y="811131"/>
            <a:ext cx="1807641" cy="419665"/>
          </a:xfrm>
          <a:prstGeom prst="roundRect">
            <a:avLst>
              <a:gd name="adj" fmla="val 6385"/>
            </a:avLst>
          </a:prstGeom>
          <a:solidFill>
            <a:schemeClr val="accent1">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1" name="Rectangle 30"/>
          <p:cNvSpPr/>
          <p:nvPr/>
        </p:nvSpPr>
        <p:spPr>
          <a:xfrm>
            <a:off x="2994868" y="793999"/>
            <a:ext cx="1422634" cy="461665"/>
          </a:xfrm>
          <a:prstGeom prst="rect">
            <a:avLst/>
          </a:prstGeom>
        </p:spPr>
        <p:txBody>
          <a:bodyPr wrap="none">
            <a:spAutoFit/>
          </a:bodyPr>
          <a:lstStyle/>
          <a:p>
            <a:pPr algn="ctr"/>
            <a:r>
              <a:rPr lang="en-GB" sz="1200" b="1" dirty="0" smtClean="0">
                <a:latin typeface="Arial" panose="020B0604020202020204" pitchFamily="34" charset="0"/>
                <a:cs typeface="Arial" panose="020B0604020202020204" pitchFamily="34" charset="0"/>
              </a:rPr>
              <a:t>L2L – EYFS-KS4 </a:t>
            </a:r>
          </a:p>
          <a:p>
            <a:pPr algn="ctr"/>
            <a:r>
              <a:rPr lang="en-GB" sz="1200" dirty="0" smtClean="0">
                <a:latin typeface="Arial" panose="020B0604020202020204" pitchFamily="34" charset="0"/>
                <a:cs typeface="Arial" panose="020B0604020202020204" pitchFamily="34" charset="0"/>
              </a:rPr>
              <a:t>(EYFS Real PE)</a:t>
            </a:r>
            <a:endParaRPr lang="en-GB" sz="1200" dirty="0">
              <a:latin typeface="Arial" panose="020B0604020202020204" pitchFamily="34" charset="0"/>
              <a:cs typeface="Arial" panose="020B0604020202020204" pitchFamily="34" charset="0"/>
            </a:endParaRPr>
          </a:p>
        </p:txBody>
      </p:sp>
      <p:sp>
        <p:nvSpPr>
          <p:cNvPr id="32" name="Rectangle 31"/>
          <p:cNvSpPr/>
          <p:nvPr/>
        </p:nvSpPr>
        <p:spPr>
          <a:xfrm>
            <a:off x="5261090" y="798133"/>
            <a:ext cx="1385765" cy="461665"/>
          </a:xfrm>
          <a:prstGeom prst="rect">
            <a:avLst/>
          </a:prstGeom>
        </p:spPr>
        <p:txBody>
          <a:bodyPr wrap="none">
            <a:spAutoFit/>
          </a:bodyPr>
          <a:lstStyle/>
          <a:p>
            <a:pPr lvl="0" algn="ctr">
              <a:defRPr/>
            </a:pPr>
            <a:r>
              <a:rPr lang="en-GB" sz="1200" b="1" dirty="0" smtClean="0">
                <a:latin typeface="Arial" panose="020B0604020202020204" pitchFamily="34" charset="0"/>
                <a:cs typeface="Arial" panose="020B0604020202020204" pitchFamily="34" charset="0"/>
              </a:rPr>
              <a:t>B2L – KS1-KS4 </a:t>
            </a:r>
          </a:p>
          <a:p>
            <a:pPr lvl="0" algn="ctr">
              <a:defRPr/>
            </a:pPr>
            <a:r>
              <a:rPr lang="en-GB" sz="1200" dirty="0" smtClean="0">
                <a:latin typeface="Arial" panose="020B0604020202020204" pitchFamily="34" charset="0"/>
                <a:cs typeface="Arial" panose="020B0604020202020204" pitchFamily="34" charset="0"/>
              </a:rPr>
              <a:t>(Year 1 Real PE)</a:t>
            </a:r>
            <a:endParaRPr lang="en-GB" sz="1200" dirty="0">
              <a:latin typeface="Arial" panose="020B0604020202020204" pitchFamily="34" charset="0"/>
              <a:cs typeface="Arial" panose="020B0604020202020204" pitchFamily="34" charset="0"/>
            </a:endParaRPr>
          </a:p>
        </p:txBody>
      </p:sp>
      <p:sp>
        <p:nvSpPr>
          <p:cNvPr id="33" name="Rectangle 32"/>
          <p:cNvSpPr/>
          <p:nvPr/>
        </p:nvSpPr>
        <p:spPr>
          <a:xfrm>
            <a:off x="7523282" y="787500"/>
            <a:ext cx="1331135" cy="461665"/>
          </a:xfrm>
          <a:prstGeom prst="rect">
            <a:avLst/>
          </a:prstGeom>
        </p:spPr>
        <p:txBody>
          <a:bodyPr wrap="none">
            <a:spAutoFit/>
          </a:bodyPr>
          <a:lstStyle/>
          <a:p>
            <a:pPr algn="ctr"/>
            <a:r>
              <a:rPr lang="pt-BR" sz="1200" b="1" dirty="0">
                <a:latin typeface="Arial" panose="020B0604020202020204" pitchFamily="34" charset="0"/>
                <a:cs typeface="Arial" panose="020B0604020202020204" pitchFamily="34" charset="0"/>
              </a:rPr>
              <a:t>R2L </a:t>
            </a:r>
            <a:r>
              <a:rPr lang="pt-BR" sz="1200" b="1" dirty="0" smtClean="0">
                <a:latin typeface="Arial" panose="020B0604020202020204" pitchFamily="34" charset="0"/>
                <a:cs typeface="Arial" panose="020B0604020202020204" pitchFamily="34" charset="0"/>
              </a:rPr>
              <a:t>– KS1-KS4</a:t>
            </a:r>
          </a:p>
          <a:p>
            <a:pPr algn="ctr"/>
            <a:r>
              <a:rPr lang="pt-BR" sz="1200" dirty="0" smtClean="0">
                <a:latin typeface="Arial" panose="020B0604020202020204" pitchFamily="34" charset="0"/>
                <a:cs typeface="Arial" panose="020B0604020202020204" pitchFamily="34" charset="0"/>
              </a:rPr>
              <a:t>(Year 2 Real PE)</a:t>
            </a:r>
            <a:endParaRPr lang="en-GB" sz="1200" dirty="0">
              <a:latin typeface="Arial" panose="020B0604020202020204" pitchFamily="34" charset="0"/>
              <a:cs typeface="Arial" panose="020B0604020202020204" pitchFamily="34" charset="0"/>
            </a:endParaRPr>
          </a:p>
        </p:txBody>
      </p:sp>
      <p:sp>
        <p:nvSpPr>
          <p:cNvPr id="34" name="Rectangle 33"/>
          <p:cNvSpPr/>
          <p:nvPr/>
        </p:nvSpPr>
        <p:spPr>
          <a:xfrm>
            <a:off x="9488116" y="796066"/>
            <a:ext cx="1806152" cy="600164"/>
          </a:xfrm>
          <a:prstGeom prst="rect">
            <a:avLst/>
          </a:prstGeom>
        </p:spPr>
        <p:txBody>
          <a:bodyPr wrap="square">
            <a:spAutoFit/>
          </a:bodyPr>
          <a:lstStyle/>
          <a:p>
            <a:pPr lvl="0" algn="ctr">
              <a:defRPr/>
            </a:pPr>
            <a:r>
              <a:rPr lang="en-GB" sz="1100" b="1" dirty="0" smtClean="0">
                <a:latin typeface="Arial" panose="020B0604020202020204" pitchFamily="34" charset="0"/>
                <a:cs typeface="Arial" panose="020B0604020202020204" pitchFamily="34" charset="0"/>
              </a:rPr>
              <a:t>R2L – KS4/Post 16</a:t>
            </a:r>
          </a:p>
          <a:p>
            <a:pPr lvl="0" algn="ctr">
              <a:defRPr/>
            </a:pPr>
            <a:r>
              <a:rPr lang="en-GB" sz="1100" dirty="0" smtClean="0">
                <a:latin typeface="Arial" panose="020B0604020202020204" pitchFamily="34" charset="0"/>
                <a:cs typeface="Arial" panose="020B0604020202020204" pitchFamily="34" charset="0"/>
              </a:rPr>
              <a:t>(Year 3 Real PE)</a:t>
            </a:r>
            <a:endParaRPr lang="en-GB" sz="1100" dirty="0">
              <a:latin typeface="Arial" panose="020B0604020202020204" pitchFamily="34" charset="0"/>
              <a:cs typeface="Arial" panose="020B0604020202020204" pitchFamily="34" charset="0"/>
            </a:endParaRPr>
          </a:p>
          <a:p>
            <a:pPr lvl="0" algn="ctr">
              <a:defRPr/>
            </a:pPr>
            <a:r>
              <a:rPr lang="en-GB" sz="1100" b="1" dirty="0" smtClean="0">
                <a:latin typeface="Arial" panose="020B0604020202020204" pitchFamily="34" charset="0"/>
                <a:cs typeface="Arial" panose="020B0604020202020204" pitchFamily="34" charset="0"/>
              </a:rPr>
              <a:t> </a:t>
            </a:r>
            <a:endParaRPr lang="en-GB" sz="1000" b="1" dirty="0">
              <a:latin typeface="Arial" panose="020B0604020202020204" pitchFamily="34" charset="0"/>
              <a:cs typeface="Arial" panose="020B0604020202020204" pitchFamily="34" charset="0"/>
            </a:endParaRPr>
          </a:p>
        </p:txBody>
      </p:sp>
      <p:sp>
        <p:nvSpPr>
          <p:cNvPr id="37" name="TextBox 36"/>
          <p:cNvSpPr txBox="1"/>
          <p:nvPr/>
        </p:nvSpPr>
        <p:spPr>
          <a:xfrm>
            <a:off x="567921" y="1396230"/>
            <a:ext cx="1982465" cy="4647426"/>
          </a:xfrm>
          <a:prstGeom prst="rect">
            <a:avLst/>
          </a:prstGeom>
          <a:noFill/>
        </p:spPr>
        <p:txBody>
          <a:bodyPr wrap="square" rtlCol="0">
            <a:spAutoFit/>
          </a:bodyPr>
          <a:lstStyle/>
          <a:p>
            <a:pPr lvl="0"/>
            <a:r>
              <a:rPr lang="en-GB" sz="1100" b="1" dirty="0">
                <a:solidFill>
                  <a:schemeClr val="dk1"/>
                </a:solidFill>
                <a:latin typeface="Arial" panose="020B0604020202020204" pitchFamily="34" charset="0"/>
                <a:cs typeface="Arial" panose="020B0604020202020204" pitchFamily="34" charset="0"/>
              </a:rPr>
              <a:t>Unit 1: Personal </a:t>
            </a:r>
          </a:p>
          <a:p>
            <a:pPr lvl="0"/>
            <a:r>
              <a:rPr lang="en-GB" sz="1100" dirty="0" smtClean="0">
                <a:solidFill>
                  <a:schemeClr val="dk1"/>
                </a:solidFill>
                <a:latin typeface="Arial" panose="020B0604020202020204" pitchFamily="34" charset="0"/>
                <a:cs typeface="Arial" panose="020B0604020202020204" pitchFamily="34" charset="0"/>
              </a:rPr>
              <a:t>Coordination</a:t>
            </a:r>
            <a:r>
              <a:rPr lang="en-GB" sz="1100" dirty="0">
                <a:solidFill>
                  <a:schemeClr val="dk1"/>
                </a:solidFill>
                <a:latin typeface="Arial" panose="020B0604020202020204" pitchFamily="34" charset="0"/>
                <a:cs typeface="Arial" panose="020B0604020202020204" pitchFamily="34" charset="0"/>
              </a:rPr>
              <a:t>: Footwork</a:t>
            </a:r>
          </a:p>
          <a:p>
            <a:pPr lvl="0"/>
            <a:r>
              <a:rPr lang="en-GB" sz="1100" dirty="0">
                <a:solidFill>
                  <a:schemeClr val="dk1"/>
                </a:solidFill>
                <a:latin typeface="Arial" panose="020B0604020202020204" pitchFamily="34" charset="0"/>
                <a:cs typeface="Arial" panose="020B0604020202020204" pitchFamily="34" charset="0"/>
              </a:rPr>
              <a:t>Static Balance: One leg</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2: Social</a:t>
            </a:r>
          </a:p>
          <a:p>
            <a:pPr lvl="0">
              <a:defRPr/>
            </a:pPr>
            <a:r>
              <a:rPr lang="en-GB" sz="1100" dirty="0">
                <a:solidFill>
                  <a:schemeClr val="dk1"/>
                </a:solidFill>
                <a:latin typeface="Arial" panose="020B0604020202020204" pitchFamily="34" charset="0"/>
                <a:cs typeface="Arial" panose="020B0604020202020204" pitchFamily="34" charset="0"/>
              </a:rPr>
              <a:t>Dynamic Balance to Agility: Jumping and landing</a:t>
            </a:r>
          </a:p>
          <a:p>
            <a:pPr lvl="0">
              <a:defRPr/>
            </a:pPr>
            <a:r>
              <a:rPr lang="en-GB" sz="1100" dirty="0">
                <a:solidFill>
                  <a:schemeClr val="dk1"/>
                </a:solidFill>
                <a:latin typeface="Arial" panose="020B0604020202020204" pitchFamily="34" charset="0"/>
                <a:cs typeface="Arial" panose="020B0604020202020204" pitchFamily="34" charset="0"/>
              </a:rPr>
              <a:t>Static Balance: Seated</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3:</a:t>
            </a:r>
            <a:r>
              <a:rPr lang="en-GB" sz="1100" dirty="0">
                <a:solidFill>
                  <a:schemeClr val="dk1"/>
                </a:solidFill>
                <a:latin typeface="Arial" panose="020B0604020202020204" pitchFamily="34" charset="0"/>
                <a:cs typeface="Arial" panose="020B0604020202020204" pitchFamily="34" charset="0"/>
              </a:rPr>
              <a:t> </a:t>
            </a:r>
            <a:r>
              <a:rPr lang="en-GB" sz="1100" b="1" dirty="0">
                <a:solidFill>
                  <a:schemeClr val="dk1"/>
                </a:solidFill>
                <a:latin typeface="Arial" panose="020B0604020202020204" pitchFamily="34" charset="0"/>
                <a:cs typeface="Arial" panose="020B0604020202020204" pitchFamily="34" charset="0"/>
              </a:rPr>
              <a:t>Cognitive </a:t>
            </a: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dirty="0">
                <a:latin typeface="Arial" panose="020B0604020202020204" pitchFamily="34" charset="0"/>
                <a:cs typeface="Arial" panose="020B0604020202020204" pitchFamily="34" charset="0"/>
              </a:rPr>
              <a:t>Dynamic Balance: On a </a:t>
            </a:r>
            <a:r>
              <a:rPr lang="en-GB" sz="1100" dirty="0" smtClean="0">
                <a:latin typeface="Arial" panose="020B0604020202020204" pitchFamily="34" charset="0"/>
                <a:cs typeface="Arial" panose="020B0604020202020204" pitchFamily="34" charset="0"/>
              </a:rPr>
              <a:t>Line</a:t>
            </a:r>
          </a:p>
          <a:p>
            <a:pPr lvl="0">
              <a:defRPr/>
            </a:pPr>
            <a:r>
              <a:rPr lang="en-GB" sz="1100" dirty="0">
                <a:latin typeface="Arial" panose="020B0604020202020204" pitchFamily="34" charset="0"/>
                <a:cs typeface="Arial" panose="020B0604020202020204" pitchFamily="34" charset="0"/>
              </a:rPr>
              <a:t>Static Balance: Stance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4: </a:t>
            </a:r>
            <a:r>
              <a:rPr lang="en-GB" sz="1100" b="1" dirty="0" smtClean="0">
                <a:solidFill>
                  <a:schemeClr val="dk1"/>
                </a:solidFill>
                <a:latin typeface="Arial" panose="020B0604020202020204" pitchFamily="34" charset="0"/>
                <a:cs typeface="Arial" panose="020B0604020202020204" pitchFamily="34" charset="0"/>
              </a:rPr>
              <a:t>Creative</a:t>
            </a:r>
          </a:p>
          <a:p>
            <a:pPr lvl="0">
              <a:defRPr/>
            </a:pPr>
            <a:r>
              <a:rPr lang="en-GB" sz="1100" dirty="0">
                <a:latin typeface="Arial" panose="020B0604020202020204" pitchFamily="34" charset="0"/>
                <a:cs typeface="Arial" panose="020B0604020202020204" pitchFamily="34" charset="0"/>
              </a:rPr>
              <a:t>Coordination: Ball </a:t>
            </a:r>
            <a:r>
              <a:rPr lang="en-GB" sz="1100" dirty="0" smtClean="0">
                <a:latin typeface="Arial" panose="020B0604020202020204" pitchFamily="34" charset="0"/>
                <a:cs typeface="Arial" panose="020B0604020202020204" pitchFamily="34" charset="0"/>
              </a:rPr>
              <a:t>Skills</a:t>
            </a:r>
          </a:p>
          <a:p>
            <a:pPr lvl="0">
              <a:defRPr/>
            </a:pPr>
            <a:r>
              <a:rPr lang="en-GB" sz="1100" dirty="0">
                <a:latin typeface="Arial" panose="020B0604020202020204" pitchFamily="34" charset="0"/>
                <a:cs typeface="Arial" panose="020B0604020202020204" pitchFamily="34" charset="0"/>
              </a:rPr>
              <a:t>Counter Balance: With a </a:t>
            </a:r>
            <a:r>
              <a:rPr lang="en-GB" sz="1100" dirty="0" smtClean="0">
                <a:latin typeface="Arial" panose="020B0604020202020204" pitchFamily="34" charset="0"/>
                <a:cs typeface="Arial" panose="020B0604020202020204" pitchFamily="34" charset="0"/>
              </a:rPr>
              <a:t>Partner</a:t>
            </a:r>
          </a:p>
          <a:p>
            <a:pPr lvl="0">
              <a:defRPr/>
            </a:pPr>
            <a:endParaRPr lang="en-GB" sz="1100" dirty="0">
              <a:solidFill>
                <a:schemeClr val="dk1"/>
              </a:solidFill>
              <a:latin typeface="Arial" panose="020B0604020202020204" pitchFamily="34" charset="0"/>
              <a:cs typeface="Arial" panose="020B0604020202020204" pitchFamily="34" charset="0"/>
            </a:endParaRPr>
          </a:p>
          <a:p>
            <a:pPr lvl="0">
              <a:defRPr/>
            </a:pPr>
            <a:r>
              <a:rPr lang="en-GB" sz="1100" b="1" dirty="0">
                <a:solidFill>
                  <a:schemeClr val="dk1"/>
                </a:solidFill>
                <a:latin typeface="Arial" panose="020B0604020202020204" pitchFamily="34" charset="0"/>
                <a:cs typeface="Arial" panose="020B0604020202020204" pitchFamily="34" charset="0"/>
              </a:rPr>
              <a:t>Unit 5: Applying </a:t>
            </a:r>
            <a:r>
              <a:rPr lang="en-GB" sz="1100" b="1" dirty="0" smtClean="0">
                <a:solidFill>
                  <a:schemeClr val="dk1"/>
                </a:solidFill>
                <a:latin typeface="Arial" panose="020B0604020202020204" pitchFamily="34" charset="0"/>
                <a:cs typeface="Arial" panose="020B0604020202020204" pitchFamily="34" charset="0"/>
              </a:rPr>
              <a:t>Physical</a:t>
            </a:r>
          </a:p>
          <a:p>
            <a:pPr lvl="0">
              <a:defRPr/>
            </a:pPr>
            <a:r>
              <a:rPr lang="en-GB" sz="1100" dirty="0">
                <a:latin typeface="Arial" panose="020B0604020202020204" pitchFamily="34" charset="0"/>
                <a:cs typeface="Arial" panose="020B0604020202020204" pitchFamily="34" charset="0"/>
              </a:rPr>
              <a:t>Coordination: Sending and </a:t>
            </a:r>
            <a:r>
              <a:rPr lang="en-GB" sz="1100" dirty="0" smtClean="0">
                <a:latin typeface="Arial" panose="020B0604020202020204" pitchFamily="34" charset="0"/>
                <a:cs typeface="Arial" panose="020B0604020202020204" pitchFamily="34" charset="0"/>
              </a:rPr>
              <a:t>Receiving</a:t>
            </a:r>
          </a:p>
          <a:p>
            <a:pPr lvl="0">
              <a:defRPr/>
            </a:pPr>
            <a:r>
              <a:rPr lang="en-GB" sz="1100" dirty="0">
                <a:latin typeface="Arial" panose="020B0604020202020204" pitchFamily="34" charset="0"/>
                <a:cs typeface="Arial" panose="020B0604020202020204" pitchFamily="34" charset="0"/>
              </a:rPr>
              <a:t>Agility: Reaction/Response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6: Health and </a:t>
            </a:r>
            <a:r>
              <a:rPr lang="en-GB" sz="1100" b="1" dirty="0" smtClean="0">
                <a:solidFill>
                  <a:schemeClr val="dk1"/>
                </a:solidFill>
                <a:latin typeface="Arial" panose="020B0604020202020204" pitchFamily="34" charset="0"/>
                <a:cs typeface="Arial" panose="020B0604020202020204" pitchFamily="34" charset="0"/>
              </a:rPr>
              <a:t>Fitness</a:t>
            </a:r>
          </a:p>
          <a:p>
            <a:pPr lvl="0">
              <a:defRPr/>
            </a:pPr>
            <a:r>
              <a:rPr lang="en-GB" sz="1100" dirty="0">
                <a:latin typeface="Arial" panose="020B0604020202020204" pitchFamily="34" charset="0"/>
                <a:cs typeface="Arial" panose="020B0604020202020204" pitchFamily="34" charset="0"/>
              </a:rPr>
              <a:t>Agility: Ball </a:t>
            </a:r>
            <a:r>
              <a:rPr lang="en-GB" sz="1100" dirty="0" smtClean="0">
                <a:latin typeface="Arial" panose="020B0604020202020204" pitchFamily="34" charset="0"/>
                <a:cs typeface="Arial" panose="020B0604020202020204" pitchFamily="34" charset="0"/>
              </a:rPr>
              <a:t>Chasing</a:t>
            </a:r>
          </a:p>
          <a:p>
            <a:pPr lvl="0">
              <a:defRPr/>
            </a:pPr>
            <a:r>
              <a:rPr lang="en-GB" sz="1100" dirty="0">
                <a:latin typeface="Arial" panose="020B0604020202020204" pitchFamily="34" charset="0"/>
                <a:cs typeface="Arial" panose="020B0604020202020204" pitchFamily="34" charset="0"/>
              </a:rPr>
              <a:t>Static Balance: Floor Work</a:t>
            </a:r>
            <a:endParaRPr lang="en-GB" sz="1100" dirty="0">
              <a:solidFill>
                <a:schemeClr val="dk1"/>
              </a:solidFill>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sp>
        <p:nvSpPr>
          <p:cNvPr id="40" name="Rounded Rectangle 39"/>
          <p:cNvSpPr/>
          <p:nvPr/>
        </p:nvSpPr>
        <p:spPr>
          <a:xfrm>
            <a:off x="593228" y="816292"/>
            <a:ext cx="1807641" cy="419665"/>
          </a:xfrm>
          <a:prstGeom prst="roundRect">
            <a:avLst>
              <a:gd name="adj" fmla="val 6385"/>
            </a:avLst>
          </a:prstGeom>
          <a:solidFill>
            <a:schemeClr val="accent4">
              <a:lumMod val="60000"/>
              <a:lumOff val="4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9" name="TextBox 38"/>
          <p:cNvSpPr txBox="1"/>
          <p:nvPr/>
        </p:nvSpPr>
        <p:spPr>
          <a:xfrm>
            <a:off x="605244" y="891404"/>
            <a:ext cx="1783607" cy="276999"/>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Real PE Unit Areas</a:t>
            </a:r>
            <a:endParaRPr lang="en-GB" sz="1200" b="1" dirty="0">
              <a:latin typeface="Arial" panose="020B0604020202020204" pitchFamily="34" charset="0"/>
              <a:cs typeface="Arial" panose="020B0604020202020204" pitchFamily="34" charset="0"/>
            </a:endParaRPr>
          </a:p>
        </p:txBody>
      </p:sp>
      <p:sp>
        <p:nvSpPr>
          <p:cNvPr id="42" name="TextBox 41"/>
          <p:cNvSpPr txBox="1"/>
          <p:nvPr/>
        </p:nvSpPr>
        <p:spPr>
          <a:xfrm>
            <a:off x="4989929" y="1410431"/>
            <a:ext cx="1982465" cy="4816703"/>
          </a:xfrm>
          <a:prstGeom prst="rect">
            <a:avLst/>
          </a:prstGeom>
          <a:noFill/>
        </p:spPr>
        <p:txBody>
          <a:bodyPr wrap="square" rtlCol="0">
            <a:spAutoFit/>
          </a:bodyPr>
          <a:lstStyle/>
          <a:p>
            <a:pPr lvl="0"/>
            <a:r>
              <a:rPr lang="en-GB" sz="1000" b="1" dirty="0">
                <a:solidFill>
                  <a:schemeClr val="dk1"/>
                </a:solidFill>
                <a:cs typeface="Arial" panose="020B0604020202020204" pitchFamily="34" charset="0"/>
              </a:rPr>
              <a:t>Unit 1: Personal </a:t>
            </a:r>
          </a:p>
          <a:p>
            <a:pPr lvl="0">
              <a:defRPr/>
            </a:pPr>
            <a:r>
              <a:rPr lang="en-GB" sz="1000" dirty="0" smtClean="0"/>
              <a:t>I </a:t>
            </a:r>
            <a:r>
              <a:rPr lang="en-GB" sz="1000" dirty="0"/>
              <a:t>try several times if at first I don’t succeed and I ask for help when </a:t>
            </a:r>
            <a:r>
              <a:rPr lang="en-GB" sz="1000" dirty="0" smtClean="0"/>
              <a:t>appropriate. I </a:t>
            </a:r>
            <a:r>
              <a:rPr lang="en-GB" sz="1000" dirty="0"/>
              <a:t>can follow instructions, practise safely and work on simple tasks by </a:t>
            </a:r>
            <a:r>
              <a:rPr lang="en-GB" sz="1000" dirty="0" smtClean="0"/>
              <a:t>myself. </a:t>
            </a:r>
            <a:r>
              <a:rPr lang="en-GB" sz="1000" dirty="0"/>
              <a:t>I enjoy working on simple tasks with </a:t>
            </a:r>
            <a:r>
              <a:rPr lang="en-GB" sz="1000" dirty="0" smtClean="0"/>
              <a:t>help.</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2: Social</a:t>
            </a:r>
          </a:p>
          <a:p>
            <a:pPr lvl="0">
              <a:defRPr/>
            </a:pPr>
            <a:r>
              <a:rPr lang="en-GB" sz="1000" dirty="0" smtClean="0"/>
              <a:t>I </a:t>
            </a:r>
            <a:r>
              <a:rPr lang="en-GB" sz="1000" dirty="0"/>
              <a:t>can help praise and encourage others in their </a:t>
            </a:r>
            <a:r>
              <a:rPr lang="en-GB" sz="1000" dirty="0" smtClean="0"/>
              <a:t>learning. I </a:t>
            </a:r>
            <a:r>
              <a:rPr lang="en-GB" sz="1000" dirty="0"/>
              <a:t>can work sensibly with others, taking turns and </a:t>
            </a:r>
            <a:r>
              <a:rPr lang="en-GB" sz="1000" dirty="0" smtClean="0"/>
              <a:t>sharing. I </a:t>
            </a:r>
            <a:r>
              <a:rPr lang="en-GB" sz="1000" dirty="0"/>
              <a:t>can play with others and take turns and share with </a:t>
            </a:r>
            <a:r>
              <a:rPr lang="en-GB" sz="1000" dirty="0" smtClean="0"/>
              <a:t>help.</a:t>
            </a: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3:</a:t>
            </a:r>
            <a:r>
              <a:rPr lang="en-GB" sz="1000" dirty="0">
                <a:solidFill>
                  <a:schemeClr val="dk1"/>
                </a:solidFill>
                <a:cs typeface="Arial" panose="020B0604020202020204" pitchFamily="34" charset="0"/>
              </a:rPr>
              <a:t> </a:t>
            </a:r>
            <a:r>
              <a:rPr lang="en-GB" sz="1000" b="1" dirty="0">
                <a:solidFill>
                  <a:schemeClr val="dk1"/>
                </a:solidFill>
                <a:cs typeface="Arial" panose="020B0604020202020204" pitchFamily="34" charset="0"/>
              </a:rPr>
              <a:t>Cognitive </a:t>
            </a:r>
            <a:endParaRPr lang="en-GB" sz="1000" b="1" dirty="0" smtClean="0">
              <a:solidFill>
                <a:schemeClr val="dk1"/>
              </a:solidFill>
              <a:cs typeface="Arial" panose="020B0604020202020204" pitchFamily="34" charset="0"/>
            </a:endParaRPr>
          </a:p>
          <a:p>
            <a:pPr lvl="0"/>
            <a:r>
              <a:rPr lang="en-GB" sz="1000" dirty="0" smtClean="0"/>
              <a:t>I </a:t>
            </a:r>
            <a:r>
              <a:rPr lang="en-GB" sz="1000" dirty="0"/>
              <a:t>can begin to order instructions, movements and skills. With help I can recognise similarities and differences in performance and I can explain why someone is working or performing </a:t>
            </a:r>
            <a:r>
              <a:rPr lang="en-GB" sz="1000" dirty="0" smtClean="0"/>
              <a:t>well. I </a:t>
            </a:r>
            <a:r>
              <a:rPr lang="en-GB" sz="1000" dirty="0"/>
              <a:t>can understand and follow simple rules and can name some things I am good </a:t>
            </a:r>
            <a:r>
              <a:rPr lang="en-GB" sz="1000" dirty="0" smtClean="0"/>
              <a:t>at. I </a:t>
            </a:r>
            <a:r>
              <a:rPr lang="en-GB" sz="1000" dirty="0"/>
              <a:t>can follow simple </a:t>
            </a:r>
            <a:r>
              <a:rPr lang="en-GB" sz="1000" dirty="0" smtClean="0"/>
              <a:t>instructions. </a:t>
            </a:r>
          </a:p>
          <a:p>
            <a:pPr lvl="0"/>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4: Creative</a:t>
            </a:r>
          </a:p>
          <a:p>
            <a:pPr lvl="0">
              <a:defRPr/>
            </a:pPr>
            <a:r>
              <a:rPr lang="en-GB" sz="1000" dirty="0"/>
              <a:t>I can begin to compare my movements and skills with those of others. </a:t>
            </a:r>
            <a:endParaRPr lang="en-GB" sz="1000" b="1" dirty="0" smtClean="0">
              <a:solidFill>
                <a:schemeClr val="dk1"/>
              </a:solidFill>
              <a:cs typeface="Arial" panose="020B0604020202020204" pitchFamily="34" charset="0"/>
            </a:endParaRPr>
          </a:p>
          <a:p>
            <a:endParaRPr lang="en-GB" sz="700" dirty="0">
              <a:latin typeface="Arial" panose="020B0604020202020204" pitchFamily="34" charset="0"/>
              <a:cs typeface="Arial" panose="020B0604020202020204" pitchFamily="34" charset="0"/>
            </a:endParaRPr>
          </a:p>
        </p:txBody>
      </p:sp>
      <p:cxnSp>
        <p:nvCxnSpPr>
          <p:cNvPr id="44" name="Straight Arrow Connector 43"/>
          <p:cNvCxnSpPr/>
          <p:nvPr/>
        </p:nvCxnSpPr>
        <p:spPr>
          <a:xfrm>
            <a:off x="5923309" y="6141785"/>
            <a:ext cx="3355" cy="1699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7171127" y="1410431"/>
            <a:ext cx="1982465" cy="4801314"/>
          </a:xfrm>
          <a:prstGeom prst="rect">
            <a:avLst/>
          </a:prstGeom>
          <a:noFill/>
        </p:spPr>
        <p:txBody>
          <a:bodyPr wrap="square" rtlCol="0">
            <a:spAutoFit/>
          </a:bodyPr>
          <a:lstStyle/>
          <a:p>
            <a:pPr lvl="0"/>
            <a:r>
              <a:rPr lang="en-GB" sz="1000" b="1" dirty="0">
                <a:solidFill>
                  <a:schemeClr val="dk1"/>
                </a:solidFill>
                <a:cs typeface="Arial" panose="020B0604020202020204" pitchFamily="34" charset="0"/>
              </a:rPr>
              <a:t>Unit 1: Personal </a:t>
            </a:r>
          </a:p>
          <a:p>
            <a:pPr lvl="0">
              <a:defRPr/>
            </a:pPr>
            <a:r>
              <a:rPr lang="en-GB" sz="1000" dirty="0" smtClean="0"/>
              <a:t>I </a:t>
            </a:r>
            <a:r>
              <a:rPr lang="en-GB" sz="1000" dirty="0"/>
              <a:t>know where I am with my learning and I have begun to challenge </a:t>
            </a:r>
            <a:r>
              <a:rPr lang="en-GB" sz="1000" dirty="0" smtClean="0"/>
              <a:t>myself. I </a:t>
            </a:r>
            <a:r>
              <a:rPr lang="en-GB" sz="1000" dirty="0"/>
              <a:t>try several times if at first I don’t succeed and I ask for help when appropriate n l I can follow instructions, practise safely and work on simple tasks by </a:t>
            </a:r>
            <a:r>
              <a:rPr lang="en-GB" sz="1000" dirty="0" smtClean="0"/>
              <a:t>myself</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2: Social</a:t>
            </a:r>
          </a:p>
          <a:p>
            <a:pPr lvl="0">
              <a:defRPr/>
            </a:pPr>
            <a:r>
              <a:rPr lang="en-GB" sz="1000" dirty="0" smtClean="0"/>
              <a:t>I </a:t>
            </a:r>
            <a:r>
              <a:rPr lang="en-GB" sz="1000" dirty="0"/>
              <a:t>show patience and support others, listening well to them about our work. I am happy to show and tell them about my </a:t>
            </a:r>
            <a:r>
              <a:rPr lang="en-GB" sz="1000" dirty="0" smtClean="0"/>
              <a:t>ideas. I </a:t>
            </a:r>
            <a:r>
              <a:rPr lang="en-GB" sz="1000" dirty="0"/>
              <a:t>can help praise and encourage others in their </a:t>
            </a:r>
            <a:r>
              <a:rPr lang="en-GB" sz="1000" dirty="0" smtClean="0"/>
              <a:t>learning. I </a:t>
            </a:r>
            <a:r>
              <a:rPr lang="en-GB" sz="1000" dirty="0"/>
              <a:t>can work sensibly with others, taking turns and </a:t>
            </a:r>
            <a:r>
              <a:rPr lang="en-GB" sz="1000" dirty="0" smtClean="0"/>
              <a:t>sharing</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3:</a:t>
            </a:r>
            <a:r>
              <a:rPr lang="en-GB" sz="1000" dirty="0">
                <a:solidFill>
                  <a:schemeClr val="dk1"/>
                </a:solidFill>
                <a:cs typeface="Arial" panose="020B0604020202020204" pitchFamily="34" charset="0"/>
              </a:rPr>
              <a:t> </a:t>
            </a:r>
            <a:r>
              <a:rPr lang="en-GB" sz="1000" b="1" dirty="0">
                <a:solidFill>
                  <a:schemeClr val="dk1"/>
                </a:solidFill>
                <a:cs typeface="Arial" panose="020B0604020202020204" pitchFamily="34" charset="0"/>
              </a:rPr>
              <a:t>Cognitive </a:t>
            </a:r>
            <a:endParaRPr lang="en-GB" sz="1000" b="1" dirty="0" smtClean="0">
              <a:solidFill>
                <a:schemeClr val="dk1"/>
              </a:solidFill>
              <a:cs typeface="Arial" panose="020B0604020202020204" pitchFamily="34" charset="0"/>
            </a:endParaRPr>
          </a:p>
          <a:p>
            <a:r>
              <a:rPr lang="en-GB" sz="1000" dirty="0" smtClean="0"/>
              <a:t>I </a:t>
            </a:r>
            <a:r>
              <a:rPr lang="en-GB" sz="1000" dirty="0" smtClean="0"/>
              <a:t>can understand the simple tactics of attacking and defending. I can explain what I am doing well and I have begun to identify areas for </a:t>
            </a:r>
            <a:r>
              <a:rPr lang="en-GB" sz="1000" dirty="0" smtClean="0"/>
              <a:t>improvement. </a:t>
            </a:r>
            <a:r>
              <a:rPr lang="en-GB" sz="1000" dirty="0" smtClean="0"/>
              <a:t>I can begin to order instructions, movements and skills. With help I can recognise similarities and differences in performance and I can explain why someone is working or performing well. </a:t>
            </a:r>
            <a:endParaRPr lang="en-GB" sz="1000" dirty="0">
              <a:latin typeface="Arial" panose="020B0604020202020204" pitchFamily="34" charset="0"/>
              <a:cs typeface="Arial" panose="020B0604020202020204" pitchFamily="34" charset="0"/>
            </a:endParaRPr>
          </a:p>
        </p:txBody>
      </p:sp>
      <p:cxnSp>
        <p:nvCxnSpPr>
          <p:cNvPr id="47" name="Straight Arrow Connector 46"/>
          <p:cNvCxnSpPr/>
          <p:nvPr/>
        </p:nvCxnSpPr>
        <p:spPr>
          <a:xfrm>
            <a:off x="8162544" y="6153992"/>
            <a:ext cx="3355" cy="1699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9402640" y="1410431"/>
            <a:ext cx="1982465" cy="4924425"/>
          </a:xfrm>
          <a:prstGeom prst="rect">
            <a:avLst/>
          </a:prstGeom>
          <a:noFill/>
        </p:spPr>
        <p:txBody>
          <a:bodyPr wrap="square" rtlCol="0">
            <a:spAutoFit/>
          </a:bodyPr>
          <a:lstStyle/>
          <a:p>
            <a:pPr lvl="0"/>
            <a:r>
              <a:rPr lang="en-GB" sz="1000" b="1" dirty="0">
                <a:solidFill>
                  <a:schemeClr val="dk1"/>
                </a:solidFill>
                <a:cs typeface="Arial" panose="020B0604020202020204" pitchFamily="34" charset="0"/>
              </a:rPr>
              <a:t>Unit 1: Personal </a:t>
            </a:r>
          </a:p>
          <a:p>
            <a:pPr lvl="0">
              <a:defRPr/>
            </a:pPr>
            <a:r>
              <a:rPr lang="en-GB" sz="1000" dirty="0" smtClean="0"/>
              <a:t>I </a:t>
            </a:r>
            <a:r>
              <a:rPr lang="en-GB" sz="1000" dirty="0"/>
              <a:t>cope well and react positively when things become difficult. I can persevere with a task and I can improve my performance through regular </a:t>
            </a:r>
            <a:r>
              <a:rPr lang="en-GB" sz="1000" dirty="0" smtClean="0"/>
              <a:t>practice. I </a:t>
            </a:r>
            <a:r>
              <a:rPr lang="en-GB" sz="1000" dirty="0"/>
              <a:t>know where I am with my learning and I have begun to challenge </a:t>
            </a:r>
            <a:r>
              <a:rPr lang="en-GB" sz="1000" dirty="0" smtClean="0"/>
              <a:t>myself. I </a:t>
            </a:r>
            <a:r>
              <a:rPr lang="en-GB" sz="1000" dirty="0"/>
              <a:t>try several times if at first I don’t succeed and I ask for help when </a:t>
            </a:r>
            <a:r>
              <a:rPr lang="en-GB" sz="1000" dirty="0" smtClean="0"/>
              <a:t>appropriate.</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2: Social</a:t>
            </a:r>
          </a:p>
          <a:p>
            <a:pPr lvl="0">
              <a:defRPr/>
            </a:pPr>
            <a:r>
              <a:rPr lang="en-GB" sz="1000" dirty="0"/>
              <a:t>I cooperate well with others and give helpful feedback. I help organise roles and responsibilities and I can guide a small group through a </a:t>
            </a:r>
            <a:r>
              <a:rPr lang="en-GB" sz="1000" dirty="0" smtClean="0"/>
              <a:t>task. I </a:t>
            </a:r>
            <a:r>
              <a:rPr lang="en-GB" sz="1000" dirty="0"/>
              <a:t>show patience and support others, listening well to them about our work. I am happy to show and tell them about my </a:t>
            </a:r>
            <a:r>
              <a:rPr lang="en-GB" sz="1000" dirty="0" smtClean="0"/>
              <a:t>ideas. I </a:t>
            </a:r>
            <a:r>
              <a:rPr lang="en-GB" sz="1000" dirty="0"/>
              <a:t>can help praise and encourage others in their </a:t>
            </a:r>
            <a:r>
              <a:rPr lang="en-GB" sz="1000" dirty="0" smtClean="0"/>
              <a:t>learning. </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3:</a:t>
            </a:r>
            <a:r>
              <a:rPr lang="en-GB" sz="1000" dirty="0">
                <a:solidFill>
                  <a:schemeClr val="dk1"/>
                </a:solidFill>
                <a:cs typeface="Arial" panose="020B0604020202020204" pitchFamily="34" charset="0"/>
              </a:rPr>
              <a:t> </a:t>
            </a:r>
            <a:r>
              <a:rPr lang="en-GB" sz="1000" b="1" dirty="0">
                <a:solidFill>
                  <a:schemeClr val="dk1"/>
                </a:solidFill>
                <a:cs typeface="Arial" panose="020B0604020202020204" pitchFamily="34" charset="0"/>
              </a:rPr>
              <a:t>Cognitive </a:t>
            </a:r>
            <a:endParaRPr lang="en-GB" sz="1000" b="1" dirty="0" smtClean="0">
              <a:solidFill>
                <a:schemeClr val="dk1"/>
              </a:solidFill>
              <a:cs typeface="Arial" panose="020B0604020202020204" pitchFamily="34" charset="0"/>
            </a:endParaRPr>
          </a:p>
          <a:p>
            <a:pPr lvl="0">
              <a:defRPr/>
            </a:pPr>
            <a:r>
              <a:rPr lang="en-GB" sz="1000" dirty="0" smtClean="0"/>
              <a:t>I </a:t>
            </a:r>
            <a:r>
              <a:rPr lang="en-GB" sz="1000" dirty="0"/>
              <a:t>can understand ways (criteria) to judge performance and I can identify specific parts to continue to work upon. I can use my awareness of space and others to make good </a:t>
            </a:r>
            <a:r>
              <a:rPr lang="en-GB" sz="1000" dirty="0" smtClean="0"/>
              <a:t>decisions. </a:t>
            </a:r>
            <a:endParaRPr lang="en-GB" sz="1000" b="1" dirty="0" smtClean="0">
              <a:solidFill>
                <a:schemeClr val="dk1"/>
              </a:solidFill>
              <a:cs typeface="Arial" panose="020B0604020202020204" pitchFamily="34" charset="0"/>
            </a:endParaRPr>
          </a:p>
          <a:p>
            <a:endParaRPr lang="en-GB" sz="700" dirty="0" smtClean="0">
              <a:latin typeface="Arial" panose="020B0604020202020204" pitchFamily="34" charset="0"/>
              <a:cs typeface="Arial" panose="020B0604020202020204" pitchFamily="34" charset="0"/>
            </a:endParaRPr>
          </a:p>
          <a:p>
            <a:endParaRPr lang="en-GB" sz="700" dirty="0">
              <a:latin typeface="Arial" panose="020B0604020202020204" pitchFamily="34" charset="0"/>
              <a:cs typeface="Arial" panose="020B0604020202020204" pitchFamily="34" charset="0"/>
            </a:endParaRPr>
          </a:p>
        </p:txBody>
      </p:sp>
      <p:cxnSp>
        <p:nvCxnSpPr>
          <p:cNvPr id="49" name="Straight Arrow Connector 48"/>
          <p:cNvCxnSpPr/>
          <p:nvPr/>
        </p:nvCxnSpPr>
        <p:spPr>
          <a:xfrm>
            <a:off x="10413110" y="6150454"/>
            <a:ext cx="3355" cy="1699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02758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p:cNvSpPr/>
          <p:nvPr/>
        </p:nvSpPr>
        <p:spPr>
          <a:xfrm>
            <a:off x="488732" y="720710"/>
            <a:ext cx="2016633" cy="5563131"/>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1" name="Rounded Rectangle 40"/>
          <p:cNvSpPr/>
          <p:nvPr/>
        </p:nvSpPr>
        <p:spPr>
          <a:xfrm>
            <a:off x="2697867" y="720712"/>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3" name="Rounded Rectangle 42"/>
          <p:cNvSpPr/>
          <p:nvPr/>
        </p:nvSpPr>
        <p:spPr>
          <a:xfrm>
            <a:off x="4925955"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4" name="Rounded Rectangle 43"/>
          <p:cNvSpPr/>
          <p:nvPr/>
        </p:nvSpPr>
        <p:spPr>
          <a:xfrm>
            <a:off x="7154043"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5" name="Rounded Rectangle 44"/>
          <p:cNvSpPr/>
          <p:nvPr/>
        </p:nvSpPr>
        <p:spPr>
          <a:xfrm>
            <a:off x="9382131" y="720710"/>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11538416" y="89298"/>
            <a:ext cx="547878" cy="547878"/>
          </a:xfrm>
          <a:prstGeom prst="rect">
            <a:avLst/>
          </a:prstGeom>
        </p:spPr>
      </p:pic>
      <p:pic>
        <p:nvPicPr>
          <p:cNvPr id="6" name="Picture 5"/>
          <p:cNvPicPr>
            <a:picLocks noChangeAspect="1"/>
          </p:cNvPicPr>
          <p:nvPr/>
        </p:nvPicPr>
        <p:blipFill>
          <a:blip r:embed="rId2"/>
          <a:stretch>
            <a:fillRect/>
          </a:stretch>
        </p:blipFill>
        <p:spPr>
          <a:xfrm>
            <a:off x="114531" y="89298"/>
            <a:ext cx="547878" cy="547878"/>
          </a:xfrm>
          <a:prstGeom prst="rect">
            <a:avLst/>
          </a:prstGeom>
        </p:spPr>
      </p:pic>
      <p:pic>
        <p:nvPicPr>
          <p:cNvPr id="10" name="Picture 9"/>
          <p:cNvPicPr>
            <a:picLocks noChangeAspect="1"/>
          </p:cNvPicPr>
          <p:nvPr/>
        </p:nvPicPr>
        <p:blipFill rotWithShape="1">
          <a:blip r:embed="rId3"/>
          <a:srcRect b="94600"/>
          <a:stretch/>
        </p:blipFill>
        <p:spPr>
          <a:xfrm>
            <a:off x="588708" y="6401169"/>
            <a:ext cx="10876007" cy="331166"/>
          </a:xfrm>
          <a:prstGeom prst="rect">
            <a:avLst/>
          </a:prstGeom>
        </p:spPr>
      </p:pic>
      <p:sp>
        <p:nvSpPr>
          <p:cNvPr id="25" name="TextBox 24"/>
          <p:cNvSpPr txBox="1"/>
          <p:nvPr/>
        </p:nvSpPr>
        <p:spPr>
          <a:xfrm>
            <a:off x="391777" y="141345"/>
            <a:ext cx="11269871"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Continued</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37" name="TextBox 36"/>
          <p:cNvSpPr txBox="1"/>
          <p:nvPr/>
        </p:nvSpPr>
        <p:spPr>
          <a:xfrm>
            <a:off x="567921" y="1396230"/>
            <a:ext cx="1982465" cy="4647426"/>
          </a:xfrm>
          <a:prstGeom prst="rect">
            <a:avLst/>
          </a:prstGeom>
          <a:noFill/>
        </p:spPr>
        <p:txBody>
          <a:bodyPr wrap="square" rtlCol="0">
            <a:spAutoFit/>
          </a:bodyPr>
          <a:lstStyle/>
          <a:p>
            <a:pPr lvl="0"/>
            <a:r>
              <a:rPr lang="en-GB" sz="1100" b="1" dirty="0">
                <a:solidFill>
                  <a:schemeClr val="dk1"/>
                </a:solidFill>
                <a:latin typeface="Arial" panose="020B0604020202020204" pitchFamily="34" charset="0"/>
                <a:cs typeface="Arial" panose="020B0604020202020204" pitchFamily="34" charset="0"/>
              </a:rPr>
              <a:t>Unit 1: Personal </a:t>
            </a:r>
          </a:p>
          <a:p>
            <a:pPr lvl="0"/>
            <a:r>
              <a:rPr lang="en-GB" sz="1100" dirty="0" smtClean="0">
                <a:solidFill>
                  <a:schemeClr val="dk1"/>
                </a:solidFill>
                <a:latin typeface="Arial" panose="020B0604020202020204" pitchFamily="34" charset="0"/>
                <a:cs typeface="Arial" panose="020B0604020202020204" pitchFamily="34" charset="0"/>
              </a:rPr>
              <a:t>Coordination</a:t>
            </a:r>
            <a:r>
              <a:rPr lang="en-GB" sz="1100" dirty="0">
                <a:solidFill>
                  <a:schemeClr val="dk1"/>
                </a:solidFill>
                <a:latin typeface="Arial" panose="020B0604020202020204" pitchFamily="34" charset="0"/>
                <a:cs typeface="Arial" panose="020B0604020202020204" pitchFamily="34" charset="0"/>
              </a:rPr>
              <a:t>: Footwork</a:t>
            </a:r>
          </a:p>
          <a:p>
            <a:pPr lvl="0"/>
            <a:r>
              <a:rPr lang="en-GB" sz="1100" dirty="0">
                <a:solidFill>
                  <a:schemeClr val="dk1"/>
                </a:solidFill>
                <a:latin typeface="Arial" panose="020B0604020202020204" pitchFamily="34" charset="0"/>
                <a:cs typeface="Arial" panose="020B0604020202020204" pitchFamily="34" charset="0"/>
              </a:rPr>
              <a:t>Static Balance: One leg</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2: Social</a:t>
            </a:r>
          </a:p>
          <a:p>
            <a:pPr lvl="0">
              <a:defRPr/>
            </a:pPr>
            <a:r>
              <a:rPr lang="en-GB" sz="1100" dirty="0">
                <a:solidFill>
                  <a:schemeClr val="dk1"/>
                </a:solidFill>
                <a:latin typeface="Arial" panose="020B0604020202020204" pitchFamily="34" charset="0"/>
                <a:cs typeface="Arial" panose="020B0604020202020204" pitchFamily="34" charset="0"/>
              </a:rPr>
              <a:t>Dynamic Balance to Agility: Jumping and landing</a:t>
            </a:r>
          </a:p>
          <a:p>
            <a:pPr lvl="0">
              <a:defRPr/>
            </a:pPr>
            <a:r>
              <a:rPr lang="en-GB" sz="1100" dirty="0">
                <a:solidFill>
                  <a:schemeClr val="dk1"/>
                </a:solidFill>
                <a:latin typeface="Arial" panose="020B0604020202020204" pitchFamily="34" charset="0"/>
                <a:cs typeface="Arial" panose="020B0604020202020204" pitchFamily="34" charset="0"/>
              </a:rPr>
              <a:t>Static Balance: Seated</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3:</a:t>
            </a:r>
            <a:r>
              <a:rPr lang="en-GB" sz="1100" dirty="0">
                <a:solidFill>
                  <a:schemeClr val="dk1"/>
                </a:solidFill>
                <a:latin typeface="Arial" panose="020B0604020202020204" pitchFamily="34" charset="0"/>
                <a:cs typeface="Arial" panose="020B0604020202020204" pitchFamily="34" charset="0"/>
              </a:rPr>
              <a:t> </a:t>
            </a:r>
            <a:r>
              <a:rPr lang="en-GB" sz="1100" b="1" dirty="0">
                <a:solidFill>
                  <a:schemeClr val="dk1"/>
                </a:solidFill>
                <a:latin typeface="Arial" panose="020B0604020202020204" pitchFamily="34" charset="0"/>
                <a:cs typeface="Arial" panose="020B0604020202020204" pitchFamily="34" charset="0"/>
              </a:rPr>
              <a:t>Cognitive </a:t>
            </a: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dirty="0">
                <a:latin typeface="Arial" panose="020B0604020202020204" pitchFamily="34" charset="0"/>
                <a:cs typeface="Arial" panose="020B0604020202020204" pitchFamily="34" charset="0"/>
              </a:rPr>
              <a:t>Dynamic Balance: On a </a:t>
            </a:r>
            <a:r>
              <a:rPr lang="en-GB" sz="1100" dirty="0" smtClean="0">
                <a:latin typeface="Arial" panose="020B0604020202020204" pitchFamily="34" charset="0"/>
                <a:cs typeface="Arial" panose="020B0604020202020204" pitchFamily="34" charset="0"/>
              </a:rPr>
              <a:t>Line</a:t>
            </a:r>
          </a:p>
          <a:p>
            <a:pPr lvl="0">
              <a:defRPr/>
            </a:pPr>
            <a:r>
              <a:rPr lang="en-GB" sz="1100" dirty="0">
                <a:latin typeface="Arial" panose="020B0604020202020204" pitchFamily="34" charset="0"/>
                <a:cs typeface="Arial" panose="020B0604020202020204" pitchFamily="34" charset="0"/>
              </a:rPr>
              <a:t>Static Balance: Stance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4: </a:t>
            </a:r>
            <a:r>
              <a:rPr lang="en-GB" sz="1100" b="1" dirty="0" smtClean="0">
                <a:solidFill>
                  <a:schemeClr val="dk1"/>
                </a:solidFill>
                <a:latin typeface="Arial" panose="020B0604020202020204" pitchFamily="34" charset="0"/>
                <a:cs typeface="Arial" panose="020B0604020202020204" pitchFamily="34" charset="0"/>
              </a:rPr>
              <a:t>Creative</a:t>
            </a:r>
          </a:p>
          <a:p>
            <a:pPr lvl="0">
              <a:defRPr/>
            </a:pPr>
            <a:r>
              <a:rPr lang="en-GB" sz="1100" dirty="0">
                <a:latin typeface="Arial" panose="020B0604020202020204" pitchFamily="34" charset="0"/>
                <a:cs typeface="Arial" panose="020B0604020202020204" pitchFamily="34" charset="0"/>
              </a:rPr>
              <a:t>Coordination: Ball </a:t>
            </a:r>
            <a:r>
              <a:rPr lang="en-GB" sz="1100" dirty="0" smtClean="0">
                <a:latin typeface="Arial" panose="020B0604020202020204" pitchFamily="34" charset="0"/>
                <a:cs typeface="Arial" panose="020B0604020202020204" pitchFamily="34" charset="0"/>
              </a:rPr>
              <a:t>Skills</a:t>
            </a:r>
          </a:p>
          <a:p>
            <a:pPr lvl="0">
              <a:defRPr/>
            </a:pPr>
            <a:r>
              <a:rPr lang="en-GB" sz="1100" dirty="0">
                <a:latin typeface="Arial" panose="020B0604020202020204" pitchFamily="34" charset="0"/>
                <a:cs typeface="Arial" panose="020B0604020202020204" pitchFamily="34" charset="0"/>
              </a:rPr>
              <a:t>Counter Balance: With a </a:t>
            </a:r>
            <a:r>
              <a:rPr lang="en-GB" sz="1100" dirty="0" smtClean="0">
                <a:latin typeface="Arial" panose="020B0604020202020204" pitchFamily="34" charset="0"/>
                <a:cs typeface="Arial" panose="020B0604020202020204" pitchFamily="34" charset="0"/>
              </a:rPr>
              <a:t>Partner</a:t>
            </a:r>
          </a:p>
          <a:p>
            <a:pPr lvl="0">
              <a:defRPr/>
            </a:pPr>
            <a:endParaRPr lang="en-GB" sz="1100" dirty="0">
              <a:solidFill>
                <a:schemeClr val="dk1"/>
              </a:solidFill>
              <a:latin typeface="Arial" panose="020B0604020202020204" pitchFamily="34" charset="0"/>
              <a:cs typeface="Arial" panose="020B0604020202020204" pitchFamily="34" charset="0"/>
            </a:endParaRPr>
          </a:p>
          <a:p>
            <a:pPr lvl="0">
              <a:defRPr/>
            </a:pPr>
            <a:r>
              <a:rPr lang="en-GB" sz="1100" b="1" dirty="0">
                <a:solidFill>
                  <a:schemeClr val="dk1"/>
                </a:solidFill>
                <a:latin typeface="Arial" panose="020B0604020202020204" pitchFamily="34" charset="0"/>
                <a:cs typeface="Arial" panose="020B0604020202020204" pitchFamily="34" charset="0"/>
              </a:rPr>
              <a:t>Unit 5: Applying </a:t>
            </a:r>
            <a:r>
              <a:rPr lang="en-GB" sz="1100" b="1" dirty="0" smtClean="0">
                <a:solidFill>
                  <a:schemeClr val="dk1"/>
                </a:solidFill>
                <a:latin typeface="Arial" panose="020B0604020202020204" pitchFamily="34" charset="0"/>
                <a:cs typeface="Arial" panose="020B0604020202020204" pitchFamily="34" charset="0"/>
              </a:rPr>
              <a:t>Physical</a:t>
            </a:r>
          </a:p>
          <a:p>
            <a:pPr lvl="0">
              <a:defRPr/>
            </a:pPr>
            <a:r>
              <a:rPr lang="en-GB" sz="1100" dirty="0">
                <a:latin typeface="Arial" panose="020B0604020202020204" pitchFamily="34" charset="0"/>
                <a:cs typeface="Arial" panose="020B0604020202020204" pitchFamily="34" charset="0"/>
              </a:rPr>
              <a:t>Coordination: Sending and </a:t>
            </a:r>
            <a:r>
              <a:rPr lang="en-GB" sz="1100" dirty="0" smtClean="0">
                <a:latin typeface="Arial" panose="020B0604020202020204" pitchFamily="34" charset="0"/>
                <a:cs typeface="Arial" panose="020B0604020202020204" pitchFamily="34" charset="0"/>
              </a:rPr>
              <a:t>Receiving</a:t>
            </a:r>
          </a:p>
          <a:p>
            <a:pPr lvl="0">
              <a:defRPr/>
            </a:pPr>
            <a:r>
              <a:rPr lang="en-GB" sz="1100" dirty="0">
                <a:latin typeface="Arial" panose="020B0604020202020204" pitchFamily="34" charset="0"/>
                <a:cs typeface="Arial" panose="020B0604020202020204" pitchFamily="34" charset="0"/>
              </a:rPr>
              <a:t>Agility: Reaction/Response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6: Health and </a:t>
            </a:r>
            <a:r>
              <a:rPr lang="en-GB" sz="1100" b="1" dirty="0" smtClean="0">
                <a:solidFill>
                  <a:schemeClr val="dk1"/>
                </a:solidFill>
                <a:latin typeface="Arial" panose="020B0604020202020204" pitchFamily="34" charset="0"/>
                <a:cs typeface="Arial" panose="020B0604020202020204" pitchFamily="34" charset="0"/>
              </a:rPr>
              <a:t>Fitness</a:t>
            </a:r>
          </a:p>
          <a:p>
            <a:pPr lvl="0">
              <a:defRPr/>
            </a:pPr>
            <a:r>
              <a:rPr lang="en-GB" sz="1100" dirty="0">
                <a:latin typeface="Arial" panose="020B0604020202020204" pitchFamily="34" charset="0"/>
                <a:cs typeface="Arial" panose="020B0604020202020204" pitchFamily="34" charset="0"/>
              </a:rPr>
              <a:t>Agility: Ball </a:t>
            </a:r>
            <a:r>
              <a:rPr lang="en-GB" sz="1100" dirty="0" smtClean="0">
                <a:latin typeface="Arial" panose="020B0604020202020204" pitchFamily="34" charset="0"/>
                <a:cs typeface="Arial" panose="020B0604020202020204" pitchFamily="34" charset="0"/>
              </a:rPr>
              <a:t>Chasing</a:t>
            </a:r>
          </a:p>
          <a:p>
            <a:pPr lvl="0">
              <a:defRPr/>
            </a:pPr>
            <a:r>
              <a:rPr lang="en-GB" sz="1100" dirty="0">
                <a:latin typeface="Arial" panose="020B0604020202020204" pitchFamily="34" charset="0"/>
                <a:cs typeface="Arial" panose="020B0604020202020204" pitchFamily="34" charset="0"/>
              </a:rPr>
              <a:t>Static Balance: Floor Work</a:t>
            </a:r>
            <a:endParaRPr lang="en-GB" sz="1100" dirty="0">
              <a:solidFill>
                <a:schemeClr val="dk1"/>
              </a:solidFill>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sp>
        <p:nvSpPr>
          <p:cNvPr id="40" name="Rounded Rectangle 39"/>
          <p:cNvSpPr/>
          <p:nvPr/>
        </p:nvSpPr>
        <p:spPr>
          <a:xfrm>
            <a:off x="593228" y="816292"/>
            <a:ext cx="1807641" cy="419665"/>
          </a:xfrm>
          <a:prstGeom prst="roundRect">
            <a:avLst>
              <a:gd name="adj" fmla="val 6385"/>
            </a:avLst>
          </a:prstGeom>
          <a:solidFill>
            <a:schemeClr val="accent4">
              <a:lumMod val="60000"/>
              <a:lumOff val="4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9" name="TextBox 38"/>
          <p:cNvSpPr txBox="1"/>
          <p:nvPr/>
        </p:nvSpPr>
        <p:spPr>
          <a:xfrm>
            <a:off x="605244" y="891404"/>
            <a:ext cx="1783607" cy="276999"/>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Real PE Unit Areas</a:t>
            </a:r>
            <a:endParaRPr lang="en-GB" sz="1200" b="1" dirty="0">
              <a:latin typeface="Arial" panose="020B0604020202020204" pitchFamily="34" charset="0"/>
              <a:cs typeface="Arial" panose="020B0604020202020204" pitchFamily="34" charset="0"/>
            </a:endParaRPr>
          </a:p>
        </p:txBody>
      </p:sp>
      <p:sp>
        <p:nvSpPr>
          <p:cNvPr id="42" name="TextBox 41"/>
          <p:cNvSpPr txBox="1"/>
          <p:nvPr/>
        </p:nvSpPr>
        <p:spPr>
          <a:xfrm>
            <a:off x="5012371" y="726068"/>
            <a:ext cx="1982465" cy="3939540"/>
          </a:xfrm>
          <a:prstGeom prst="rect">
            <a:avLst/>
          </a:prstGeom>
          <a:noFill/>
        </p:spPr>
        <p:txBody>
          <a:bodyPr wrap="square" rtlCol="0">
            <a:spAutoFit/>
          </a:bodyPr>
          <a:lstStyle/>
          <a:p>
            <a:pPr lvl="0"/>
            <a:r>
              <a:rPr lang="en-GB" sz="1000" dirty="0" smtClean="0"/>
              <a:t>I </a:t>
            </a:r>
            <a:r>
              <a:rPr lang="en-GB" sz="1000" dirty="0"/>
              <a:t>can select and link movements together to fit a </a:t>
            </a:r>
            <a:r>
              <a:rPr lang="en-GB" sz="1000" dirty="0" smtClean="0"/>
              <a:t>theme. </a:t>
            </a:r>
            <a:r>
              <a:rPr lang="en-GB" sz="1000" dirty="0"/>
              <a:t>I can explore and describe different </a:t>
            </a:r>
            <a:r>
              <a:rPr lang="en-GB" sz="1000" dirty="0" smtClean="0"/>
              <a:t>movements. I </a:t>
            </a:r>
            <a:r>
              <a:rPr lang="en-GB" sz="1000" dirty="0"/>
              <a:t>can observe and copy </a:t>
            </a:r>
            <a:r>
              <a:rPr lang="en-GB" sz="1000" dirty="0" smtClean="0"/>
              <a:t>others. </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5: Applying </a:t>
            </a:r>
            <a:r>
              <a:rPr lang="en-GB" sz="1000" b="1" dirty="0" smtClean="0">
                <a:solidFill>
                  <a:schemeClr val="dk1"/>
                </a:solidFill>
                <a:cs typeface="Arial" panose="020B0604020202020204" pitchFamily="34" charset="0"/>
              </a:rPr>
              <a:t>Physical</a:t>
            </a:r>
          </a:p>
          <a:p>
            <a:pPr lvl="0">
              <a:defRPr/>
            </a:pPr>
            <a:r>
              <a:rPr lang="en-GB" sz="1000" dirty="0" smtClean="0"/>
              <a:t>I </a:t>
            </a:r>
            <a:r>
              <a:rPr lang="en-GB" sz="1000" dirty="0"/>
              <a:t>can perform a range of skills with some control and consistency. I can perform a sequence of movements with some changes in level, direction or </a:t>
            </a:r>
            <a:r>
              <a:rPr lang="en-GB" sz="1000" dirty="0" smtClean="0"/>
              <a:t>speed. I </a:t>
            </a:r>
            <a:r>
              <a:rPr lang="en-GB" sz="1000" dirty="0"/>
              <a:t>can perform a single skill or movement with some control. I can perform a small range of skills and link two movements </a:t>
            </a:r>
            <a:r>
              <a:rPr lang="en-GB" sz="1000" dirty="0" smtClean="0"/>
              <a:t>together. I </a:t>
            </a:r>
            <a:r>
              <a:rPr lang="en-GB" sz="1000" dirty="0"/>
              <a:t>can move confidently in different </a:t>
            </a:r>
            <a:r>
              <a:rPr lang="en-GB" sz="1000" dirty="0" smtClean="0"/>
              <a:t>ways.</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6: Health and </a:t>
            </a:r>
            <a:r>
              <a:rPr lang="en-GB" sz="1000" b="1" dirty="0" smtClean="0">
                <a:solidFill>
                  <a:schemeClr val="dk1"/>
                </a:solidFill>
                <a:cs typeface="Arial" panose="020B0604020202020204" pitchFamily="34" charset="0"/>
              </a:rPr>
              <a:t>Fitness</a:t>
            </a:r>
          </a:p>
          <a:p>
            <a:r>
              <a:rPr lang="en-GB" sz="1000" dirty="0" smtClean="0">
                <a:cs typeface="Arial" panose="020B0604020202020204" pitchFamily="34" charset="0"/>
              </a:rPr>
              <a:t>I </a:t>
            </a:r>
            <a:r>
              <a:rPr lang="en-GB" sz="1000" dirty="0">
                <a:cs typeface="Arial" panose="020B0604020202020204" pitchFamily="34" charset="0"/>
              </a:rPr>
              <a:t>can say how my body feels before, during and after exercise. I use equipment appropriately and move and land </a:t>
            </a:r>
            <a:r>
              <a:rPr lang="en-GB" sz="1000" dirty="0" smtClean="0">
                <a:cs typeface="Arial" panose="020B0604020202020204" pitchFamily="34" charset="0"/>
              </a:rPr>
              <a:t>safely. </a:t>
            </a:r>
            <a:r>
              <a:rPr lang="en-GB" sz="1000" dirty="0">
                <a:cs typeface="Arial" panose="020B0604020202020204" pitchFamily="34" charset="0"/>
              </a:rPr>
              <a:t>I am aware of why exercise is important for good </a:t>
            </a:r>
            <a:r>
              <a:rPr lang="en-GB" sz="1000" dirty="0" smtClean="0">
                <a:cs typeface="Arial" panose="020B0604020202020204" pitchFamily="34" charset="0"/>
              </a:rPr>
              <a:t>health. I </a:t>
            </a:r>
            <a:r>
              <a:rPr lang="en-GB" sz="1000" dirty="0">
                <a:cs typeface="Arial" panose="020B0604020202020204" pitchFamily="34" charset="0"/>
              </a:rPr>
              <a:t>am aware of the changes to the way I feel when I </a:t>
            </a:r>
            <a:r>
              <a:rPr lang="en-GB" sz="1000" dirty="0" smtClean="0">
                <a:cs typeface="Arial" panose="020B0604020202020204" pitchFamily="34" charset="0"/>
              </a:rPr>
              <a:t>exercise.</a:t>
            </a:r>
            <a:endParaRPr lang="en-GB" sz="1000" dirty="0">
              <a:cs typeface="Arial" panose="020B0604020202020204" pitchFamily="34" charset="0"/>
            </a:endParaRPr>
          </a:p>
        </p:txBody>
      </p:sp>
      <p:sp>
        <p:nvSpPr>
          <p:cNvPr id="2" name="Rectangle 1"/>
          <p:cNvSpPr/>
          <p:nvPr/>
        </p:nvSpPr>
        <p:spPr>
          <a:xfrm>
            <a:off x="7258847" y="732269"/>
            <a:ext cx="1911829" cy="5324535"/>
          </a:xfrm>
          <a:prstGeom prst="rect">
            <a:avLst/>
          </a:prstGeom>
        </p:spPr>
        <p:txBody>
          <a:bodyPr wrap="square">
            <a:spAutoFit/>
          </a:bodyPr>
          <a:lstStyle/>
          <a:p>
            <a:pPr>
              <a:defRPr/>
            </a:pPr>
            <a:r>
              <a:rPr lang="en-GB" sz="1000" dirty="0" smtClean="0"/>
              <a:t>I </a:t>
            </a:r>
            <a:r>
              <a:rPr lang="en-GB" sz="1000" dirty="0"/>
              <a:t>can understand and follow simple rules and can name some things I am good </a:t>
            </a:r>
            <a:r>
              <a:rPr lang="en-GB" sz="1000" dirty="0" smtClean="0"/>
              <a:t>at. </a:t>
            </a:r>
            <a:endParaRPr lang="en-GB" sz="900" dirty="0">
              <a:latin typeface="Arial" panose="020B0604020202020204" pitchFamily="34" charset="0"/>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4: Creative</a:t>
            </a:r>
          </a:p>
          <a:p>
            <a:pPr lvl="0">
              <a:defRPr/>
            </a:pPr>
            <a:r>
              <a:rPr lang="en-GB" sz="1000" dirty="0" smtClean="0"/>
              <a:t>I </a:t>
            </a:r>
            <a:r>
              <a:rPr lang="en-GB" sz="1000" dirty="0"/>
              <a:t>can make up my own rules and versions of activities. I can respond differently to a variety of tasks or music and I can recognise similarities and differences in movements and </a:t>
            </a:r>
            <a:r>
              <a:rPr lang="en-GB" sz="1000" dirty="0" smtClean="0"/>
              <a:t>expression. I </a:t>
            </a:r>
            <a:r>
              <a:rPr lang="en-GB" sz="1000" dirty="0"/>
              <a:t>can begin to compare my movements and skills with those of others. I can select and link movements together to fit a </a:t>
            </a:r>
            <a:r>
              <a:rPr lang="en-GB" sz="1000" dirty="0" smtClean="0"/>
              <a:t>theme. I </a:t>
            </a:r>
            <a:r>
              <a:rPr lang="en-GB" sz="1000" dirty="0"/>
              <a:t>can explore and describe different movements</a:t>
            </a:r>
            <a:endParaRPr lang="en-GB" sz="1000" b="1" dirty="0">
              <a:solidFill>
                <a:schemeClr val="dk1"/>
              </a:solidFill>
              <a:cs typeface="Arial" panose="020B0604020202020204" pitchFamily="34" charset="0"/>
            </a:endParaRPr>
          </a:p>
          <a:p>
            <a:pPr lvl="0">
              <a:defRPr/>
            </a:pPr>
            <a:r>
              <a:rPr lang="en-GB" sz="1000" b="1" dirty="0">
                <a:solidFill>
                  <a:schemeClr val="dk1"/>
                </a:solidFill>
                <a:cs typeface="Arial" panose="020B0604020202020204" pitchFamily="34" charset="0"/>
              </a:rPr>
              <a:t>Unit 5: Applying Physical</a:t>
            </a:r>
          </a:p>
          <a:p>
            <a:pPr lvl="0">
              <a:defRPr/>
            </a:pPr>
            <a:r>
              <a:rPr lang="en-GB" sz="1000" dirty="0" smtClean="0"/>
              <a:t>I </a:t>
            </a:r>
            <a:r>
              <a:rPr lang="en-GB" sz="1000" dirty="0"/>
              <a:t>can perform and repeat longer sequences with clear shapes and controlled movement. I can select and apply a range of skills with good control and </a:t>
            </a:r>
            <a:r>
              <a:rPr lang="en-GB" sz="1000" dirty="0" smtClean="0"/>
              <a:t>consistency. I </a:t>
            </a:r>
            <a:r>
              <a:rPr lang="en-GB" sz="1000" dirty="0"/>
              <a:t>can perform a range of skills with some control and consistency. I can perform a sequence of movements with some changes in level, direction or </a:t>
            </a:r>
            <a:r>
              <a:rPr lang="en-GB" sz="1000" dirty="0" smtClean="0"/>
              <a:t>speed. I </a:t>
            </a:r>
            <a:r>
              <a:rPr lang="en-GB" sz="1000" dirty="0"/>
              <a:t>can perform a single skill or movement with some control. I can perform a small range of skills and link two movements </a:t>
            </a:r>
            <a:r>
              <a:rPr lang="en-GB" sz="1000" dirty="0" smtClean="0"/>
              <a:t>together.</a:t>
            </a:r>
          </a:p>
          <a:p>
            <a:pPr lvl="0">
              <a:defRPr/>
            </a:pPr>
            <a:endParaRPr lang="en-GB" sz="1000" dirty="0">
              <a:cs typeface="Arial" panose="020B0604020202020204" pitchFamily="34" charset="0"/>
            </a:endParaRPr>
          </a:p>
        </p:txBody>
      </p:sp>
      <p:sp>
        <p:nvSpPr>
          <p:cNvPr id="3" name="TextBox 2"/>
          <p:cNvSpPr txBox="1"/>
          <p:nvPr/>
        </p:nvSpPr>
        <p:spPr>
          <a:xfrm>
            <a:off x="9505507" y="848306"/>
            <a:ext cx="1807535" cy="5324535"/>
          </a:xfrm>
          <a:prstGeom prst="rect">
            <a:avLst/>
          </a:prstGeom>
          <a:noFill/>
        </p:spPr>
        <p:txBody>
          <a:bodyPr wrap="square" rtlCol="0">
            <a:spAutoFit/>
          </a:bodyPr>
          <a:lstStyle/>
          <a:p>
            <a:pPr lvl="0">
              <a:defRPr/>
            </a:pPr>
            <a:r>
              <a:rPr lang="en-GB" sz="1000" dirty="0" smtClean="0"/>
              <a:t>I </a:t>
            </a:r>
            <a:r>
              <a:rPr lang="en-GB" sz="1000" dirty="0"/>
              <a:t>can understand the simple tactics of attacking and defending. I can explain what I am doing well and I have begun to identify areas for </a:t>
            </a:r>
            <a:r>
              <a:rPr lang="en-GB" sz="1000" dirty="0" smtClean="0"/>
              <a:t>improvement. I </a:t>
            </a:r>
            <a:r>
              <a:rPr lang="en-GB" sz="1000" dirty="0"/>
              <a:t>can begin to order instructions, movements and skills. With help I can recognise similarities and differences in performance and I can explain why someone is working or performing </a:t>
            </a:r>
            <a:r>
              <a:rPr lang="en-GB" sz="1000" dirty="0" smtClean="0"/>
              <a:t>well.</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4: Creative</a:t>
            </a:r>
          </a:p>
          <a:p>
            <a:pPr lvl="0">
              <a:defRPr/>
            </a:pPr>
            <a:r>
              <a:rPr lang="en-GB" sz="1000" dirty="0" smtClean="0"/>
              <a:t>I </a:t>
            </a:r>
            <a:r>
              <a:rPr lang="en-GB" sz="1000" dirty="0"/>
              <a:t>can link actions and develop sequences of movements that express my own ideas. I can change tactics, rules or tasks to make activities more fun or </a:t>
            </a:r>
            <a:r>
              <a:rPr lang="en-GB" sz="1000" dirty="0" smtClean="0"/>
              <a:t>challenging. I </a:t>
            </a:r>
            <a:r>
              <a:rPr lang="en-GB" sz="1000" dirty="0"/>
              <a:t>can make up my own rules and versions of activities. I can respond differently to a variety of tasks or music and I can recognise similarities and differences in movements and </a:t>
            </a:r>
            <a:r>
              <a:rPr lang="en-GB" sz="1000" dirty="0" smtClean="0"/>
              <a:t>expression. I </a:t>
            </a:r>
            <a:r>
              <a:rPr lang="en-GB" sz="1000" dirty="0"/>
              <a:t>can begin to compare my movements and skills with those of others. I can select and link movements together to fit a </a:t>
            </a:r>
            <a:r>
              <a:rPr lang="en-GB" sz="1000" dirty="0" smtClean="0"/>
              <a:t>theme. </a:t>
            </a:r>
            <a:endParaRPr lang="en-GB" sz="1000" dirty="0"/>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5: Applying Physical</a:t>
            </a:r>
          </a:p>
          <a:p>
            <a:pPr lvl="0">
              <a:defRPr/>
            </a:pPr>
            <a:r>
              <a:rPr lang="en-GB" sz="1000" dirty="0" smtClean="0"/>
              <a:t>I </a:t>
            </a:r>
            <a:r>
              <a:rPr lang="en-GB" sz="1000" dirty="0"/>
              <a:t>can perform a variety of movements and skills with good body tension. </a:t>
            </a:r>
            <a:endParaRPr lang="en-GB" sz="1000" b="1" dirty="0"/>
          </a:p>
        </p:txBody>
      </p:sp>
      <p:cxnSp>
        <p:nvCxnSpPr>
          <p:cNvPr id="46" name="Straight Arrow Connector 45"/>
          <p:cNvCxnSpPr/>
          <p:nvPr/>
        </p:nvCxnSpPr>
        <p:spPr>
          <a:xfrm>
            <a:off x="8163241" y="6141785"/>
            <a:ext cx="3355" cy="1699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10430688" y="6135158"/>
            <a:ext cx="3355" cy="1699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1651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p:cNvSpPr/>
          <p:nvPr/>
        </p:nvSpPr>
        <p:spPr>
          <a:xfrm>
            <a:off x="488732" y="720710"/>
            <a:ext cx="2016633" cy="5563131"/>
          </a:xfrm>
          <a:prstGeom prst="roundRect">
            <a:avLst>
              <a:gd name="adj" fmla="val 6385"/>
            </a:avLst>
          </a:prstGeom>
          <a:solidFill>
            <a:schemeClr val="accent4">
              <a:lumMod val="40000"/>
              <a:lumOff val="6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1" name="Rounded Rectangle 40"/>
          <p:cNvSpPr/>
          <p:nvPr/>
        </p:nvSpPr>
        <p:spPr>
          <a:xfrm>
            <a:off x="2697867" y="720712"/>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3" name="Rounded Rectangle 42"/>
          <p:cNvSpPr/>
          <p:nvPr/>
        </p:nvSpPr>
        <p:spPr>
          <a:xfrm>
            <a:off x="4925955"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4" name="Rounded Rectangle 43"/>
          <p:cNvSpPr/>
          <p:nvPr/>
        </p:nvSpPr>
        <p:spPr>
          <a:xfrm>
            <a:off x="7154043" y="720711"/>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45" name="Rounded Rectangle 44"/>
          <p:cNvSpPr/>
          <p:nvPr/>
        </p:nvSpPr>
        <p:spPr>
          <a:xfrm>
            <a:off x="9382131" y="720710"/>
            <a:ext cx="2016633" cy="5563131"/>
          </a:xfrm>
          <a:prstGeom prst="roundRect">
            <a:avLst>
              <a:gd name="adj" fmla="val 6385"/>
            </a:avLst>
          </a:prstGeom>
          <a:solidFill>
            <a:schemeClr val="accent1">
              <a:lumMod val="20000"/>
              <a:lumOff val="8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11538416" y="89298"/>
            <a:ext cx="547878" cy="547878"/>
          </a:xfrm>
          <a:prstGeom prst="rect">
            <a:avLst/>
          </a:prstGeom>
        </p:spPr>
      </p:pic>
      <p:pic>
        <p:nvPicPr>
          <p:cNvPr id="6" name="Picture 5"/>
          <p:cNvPicPr>
            <a:picLocks noChangeAspect="1"/>
          </p:cNvPicPr>
          <p:nvPr/>
        </p:nvPicPr>
        <p:blipFill>
          <a:blip r:embed="rId2"/>
          <a:stretch>
            <a:fillRect/>
          </a:stretch>
        </p:blipFill>
        <p:spPr>
          <a:xfrm>
            <a:off x="114531" y="89298"/>
            <a:ext cx="547878" cy="547878"/>
          </a:xfrm>
          <a:prstGeom prst="rect">
            <a:avLst/>
          </a:prstGeom>
        </p:spPr>
      </p:pic>
      <p:pic>
        <p:nvPicPr>
          <p:cNvPr id="10" name="Picture 9"/>
          <p:cNvPicPr>
            <a:picLocks noChangeAspect="1"/>
          </p:cNvPicPr>
          <p:nvPr/>
        </p:nvPicPr>
        <p:blipFill rotWithShape="1">
          <a:blip r:embed="rId3"/>
          <a:srcRect b="94600"/>
          <a:stretch/>
        </p:blipFill>
        <p:spPr>
          <a:xfrm>
            <a:off x="588708" y="6401169"/>
            <a:ext cx="10876007" cy="331166"/>
          </a:xfrm>
          <a:prstGeom prst="rect">
            <a:avLst/>
          </a:prstGeom>
        </p:spPr>
      </p:pic>
      <p:sp>
        <p:nvSpPr>
          <p:cNvPr id="25" name="TextBox 24"/>
          <p:cNvSpPr txBox="1"/>
          <p:nvPr/>
        </p:nvSpPr>
        <p:spPr>
          <a:xfrm>
            <a:off x="391777" y="141345"/>
            <a:ext cx="11269871"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Continued</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37" name="TextBox 36"/>
          <p:cNvSpPr txBox="1"/>
          <p:nvPr/>
        </p:nvSpPr>
        <p:spPr>
          <a:xfrm>
            <a:off x="567921" y="1396233"/>
            <a:ext cx="1982465" cy="4647426"/>
          </a:xfrm>
          <a:prstGeom prst="rect">
            <a:avLst/>
          </a:prstGeom>
          <a:noFill/>
        </p:spPr>
        <p:txBody>
          <a:bodyPr wrap="square" rtlCol="0">
            <a:spAutoFit/>
          </a:bodyPr>
          <a:lstStyle/>
          <a:p>
            <a:pPr lvl="0"/>
            <a:r>
              <a:rPr lang="en-GB" sz="1100" b="1" dirty="0">
                <a:solidFill>
                  <a:schemeClr val="dk1"/>
                </a:solidFill>
                <a:latin typeface="Arial" panose="020B0604020202020204" pitchFamily="34" charset="0"/>
                <a:cs typeface="Arial" panose="020B0604020202020204" pitchFamily="34" charset="0"/>
              </a:rPr>
              <a:t>Unit 1: Personal </a:t>
            </a:r>
          </a:p>
          <a:p>
            <a:pPr lvl="0"/>
            <a:r>
              <a:rPr lang="en-GB" sz="1100" dirty="0" smtClean="0">
                <a:solidFill>
                  <a:schemeClr val="dk1"/>
                </a:solidFill>
                <a:latin typeface="Arial" panose="020B0604020202020204" pitchFamily="34" charset="0"/>
                <a:cs typeface="Arial" panose="020B0604020202020204" pitchFamily="34" charset="0"/>
              </a:rPr>
              <a:t>Coordination</a:t>
            </a:r>
            <a:r>
              <a:rPr lang="en-GB" sz="1100" dirty="0">
                <a:solidFill>
                  <a:schemeClr val="dk1"/>
                </a:solidFill>
                <a:latin typeface="Arial" panose="020B0604020202020204" pitchFamily="34" charset="0"/>
                <a:cs typeface="Arial" panose="020B0604020202020204" pitchFamily="34" charset="0"/>
              </a:rPr>
              <a:t>: Footwork</a:t>
            </a:r>
          </a:p>
          <a:p>
            <a:pPr lvl="0"/>
            <a:r>
              <a:rPr lang="en-GB" sz="1100" dirty="0">
                <a:solidFill>
                  <a:schemeClr val="dk1"/>
                </a:solidFill>
                <a:latin typeface="Arial" panose="020B0604020202020204" pitchFamily="34" charset="0"/>
                <a:cs typeface="Arial" panose="020B0604020202020204" pitchFamily="34" charset="0"/>
              </a:rPr>
              <a:t>Static Balance: One leg</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2: Social</a:t>
            </a:r>
          </a:p>
          <a:p>
            <a:pPr lvl="0">
              <a:defRPr/>
            </a:pPr>
            <a:r>
              <a:rPr lang="en-GB" sz="1100" dirty="0">
                <a:solidFill>
                  <a:schemeClr val="dk1"/>
                </a:solidFill>
                <a:latin typeface="Arial" panose="020B0604020202020204" pitchFamily="34" charset="0"/>
                <a:cs typeface="Arial" panose="020B0604020202020204" pitchFamily="34" charset="0"/>
              </a:rPr>
              <a:t>Dynamic Balance to Agility: Jumping and landing</a:t>
            </a:r>
          </a:p>
          <a:p>
            <a:pPr lvl="0">
              <a:defRPr/>
            </a:pPr>
            <a:r>
              <a:rPr lang="en-GB" sz="1100" dirty="0">
                <a:solidFill>
                  <a:schemeClr val="dk1"/>
                </a:solidFill>
                <a:latin typeface="Arial" panose="020B0604020202020204" pitchFamily="34" charset="0"/>
                <a:cs typeface="Arial" panose="020B0604020202020204" pitchFamily="34" charset="0"/>
              </a:rPr>
              <a:t>Static Balance: Seated</a:t>
            </a:r>
          </a:p>
          <a:p>
            <a:pPr lvl="0">
              <a:defRPr/>
            </a:pP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3:</a:t>
            </a:r>
            <a:r>
              <a:rPr lang="en-GB" sz="1100" dirty="0">
                <a:solidFill>
                  <a:schemeClr val="dk1"/>
                </a:solidFill>
                <a:latin typeface="Arial" panose="020B0604020202020204" pitchFamily="34" charset="0"/>
                <a:cs typeface="Arial" panose="020B0604020202020204" pitchFamily="34" charset="0"/>
              </a:rPr>
              <a:t> </a:t>
            </a:r>
            <a:r>
              <a:rPr lang="en-GB" sz="1100" b="1" dirty="0">
                <a:solidFill>
                  <a:schemeClr val="dk1"/>
                </a:solidFill>
                <a:latin typeface="Arial" panose="020B0604020202020204" pitchFamily="34" charset="0"/>
                <a:cs typeface="Arial" panose="020B0604020202020204" pitchFamily="34" charset="0"/>
              </a:rPr>
              <a:t>Cognitive </a:t>
            </a:r>
            <a:endParaRPr lang="en-GB" sz="1100" b="1" dirty="0" smtClean="0">
              <a:solidFill>
                <a:schemeClr val="dk1"/>
              </a:solidFill>
              <a:latin typeface="Arial" panose="020B0604020202020204" pitchFamily="34" charset="0"/>
              <a:cs typeface="Arial" panose="020B0604020202020204" pitchFamily="34" charset="0"/>
            </a:endParaRPr>
          </a:p>
          <a:p>
            <a:pPr lvl="0">
              <a:defRPr/>
            </a:pPr>
            <a:r>
              <a:rPr lang="en-GB" sz="1100" dirty="0">
                <a:latin typeface="Arial" panose="020B0604020202020204" pitchFamily="34" charset="0"/>
                <a:cs typeface="Arial" panose="020B0604020202020204" pitchFamily="34" charset="0"/>
              </a:rPr>
              <a:t>Dynamic Balance: On a </a:t>
            </a:r>
            <a:r>
              <a:rPr lang="en-GB" sz="1100" dirty="0" smtClean="0">
                <a:latin typeface="Arial" panose="020B0604020202020204" pitchFamily="34" charset="0"/>
                <a:cs typeface="Arial" panose="020B0604020202020204" pitchFamily="34" charset="0"/>
              </a:rPr>
              <a:t>Line</a:t>
            </a:r>
          </a:p>
          <a:p>
            <a:pPr lvl="0">
              <a:defRPr/>
            </a:pPr>
            <a:r>
              <a:rPr lang="en-GB" sz="1100" dirty="0">
                <a:latin typeface="Arial" panose="020B0604020202020204" pitchFamily="34" charset="0"/>
                <a:cs typeface="Arial" panose="020B0604020202020204" pitchFamily="34" charset="0"/>
              </a:rPr>
              <a:t>Static Balance: Stance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4: </a:t>
            </a:r>
            <a:r>
              <a:rPr lang="en-GB" sz="1100" b="1" dirty="0" smtClean="0">
                <a:solidFill>
                  <a:schemeClr val="dk1"/>
                </a:solidFill>
                <a:latin typeface="Arial" panose="020B0604020202020204" pitchFamily="34" charset="0"/>
                <a:cs typeface="Arial" panose="020B0604020202020204" pitchFamily="34" charset="0"/>
              </a:rPr>
              <a:t>Creative</a:t>
            </a:r>
          </a:p>
          <a:p>
            <a:pPr lvl="0">
              <a:defRPr/>
            </a:pPr>
            <a:r>
              <a:rPr lang="en-GB" sz="1100" dirty="0">
                <a:latin typeface="Arial" panose="020B0604020202020204" pitchFamily="34" charset="0"/>
                <a:cs typeface="Arial" panose="020B0604020202020204" pitchFamily="34" charset="0"/>
              </a:rPr>
              <a:t>Coordination: Ball </a:t>
            </a:r>
            <a:r>
              <a:rPr lang="en-GB" sz="1100" dirty="0" smtClean="0">
                <a:latin typeface="Arial" panose="020B0604020202020204" pitchFamily="34" charset="0"/>
                <a:cs typeface="Arial" panose="020B0604020202020204" pitchFamily="34" charset="0"/>
              </a:rPr>
              <a:t>Skills</a:t>
            </a:r>
          </a:p>
          <a:p>
            <a:pPr lvl="0">
              <a:defRPr/>
            </a:pPr>
            <a:r>
              <a:rPr lang="en-GB" sz="1100" dirty="0">
                <a:latin typeface="Arial" panose="020B0604020202020204" pitchFamily="34" charset="0"/>
                <a:cs typeface="Arial" panose="020B0604020202020204" pitchFamily="34" charset="0"/>
              </a:rPr>
              <a:t>Counter Balance: With a </a:t>
            </a:r>
            <a:r>
              <a:rPr lang="en-GB" sz="1100" dirty="0" smtClean="0">
                <a:latin typeface="Arial" panose="020B0604020202020204" pitchFamily="34" charset="0"/>
                <a:cs typeface="Arial" panose="020B0604020202020204" pitchFamily="34" charset="0"/>
              </a:rPr>
              <a:t>Partner</a:t>
            </a:r>
          </a:p>
          <a:p>
            <a:pPr lvl="0">
              <a:defRPr/>
            </a:pPr>
            <a:endParaRPr lang="en-GB" sz="1100" dirty="0">
              <a:solidFill>
                <a:schemeClr val="dk1"/>
              </a:solidFill>
              <a:latin typeface="Arial" panose="020B0604020202020204" pitchFamily="34" charset="0"/>
              <a:cs typeface="Arial" panose="020B0604020202020204" pitchFamily="34" charset="0"/>
            </a:endParaRPr>
          </a:p>
          <a:p>
            <a:pPr lvl="0">
              <a:defRPr/>
            </a:pPr>
            <a:r>
              <a:rPr lang="en-GB" sz="1100" b="1" dirty="0">
                <a:solidFill>
                  <a:schemeClr val="dk1"/>
                </a:solidFill>
                <a:latin typeface="Arial" panose="020B0604020202020204" pitchFamily="34" charset="0"/>
                <a:cs typeface="Arial" panose="020B0604020202020204" pitchFamily="34" charset="0"/>
              </a:rPr>
              <a:t>Unit 5: Applying </a:t>
            </a:r>
            <a:r>
              <a:rPr lang="en-GB" sz="1100" b="1" dirty="0" smtClean="0">
                <a:solidFill>
                  <a:schemeClr val="dk1"/>
                </a:solidFill>
                <a:latin typeface="Arial" panose="020B0604020202020204" pitchFamily="34" charset="0"/>
                <a:cs typeface="Arial" panose="020B0604020202020204" pitchFamily="34" charset="0"/>
              </a:rPr>
              <a:t>Physical</a:t>
            </a:r>
          </a:p>
          <a:p>
            <a:pPr lvl="0">
              <a:defRPr/>
            </a:pPr>
            <a:r>
              <a:rPr lang="en-GB" sz="1100" dirty="0">
                <a:latin typeface="Arial" panose="020B0604020202020204" pitchFamily="34" charset="0"/>
                <a:cs typeface="Arial" panose="020B0604020202020204" pitchFamily="34" charset="0"/>
              </a:rPr>
              <a:t>Coordination: Sending and </a:t>
            </a:r>
            <a:r>
              <a:rPr lang="en-GB" sz="1100" dirty="0" smtClean="0">
                <a:latin typeface="Arial" panose="020B0604020202020204" pitchFamily="34" charset="0"/>
                <a:cs typeface="Arial" panose="020B0604020202020204" pitchFamily="34" charset="0"/>
              </a:rPr>
              <a:t>Receiving</a:t>
            </a:r>
          </a:p>
          <a:p>
            <a:pPr lvl="0">
              <a:defRPr/>
            </a:pPr>
            <a:r>
              <a:rPr lang="en-GB" sz="1100" dirty="0">
                <a:latin typeface="Arial" panose="020B0604020202020204" pitchFamily="34" charset="0"/>
                <a:cs typeface="Arial" panose="020B0604020202020204" pitchFamily="34" charset="0"/>
              </a:rPr>
              <a:t>Agility: Reaction/Response</a:t>
            </a:r>
            <a:endParaRPr lang="en-GB" sz="1100" dirty="0">
              <a:solidFill>
                <a:schemeClr val="dk1"/>
              </a:solidFill>
              <a:latin typeface="Arial" panose="020B0604020202020204" pitchFamily="34" charset="0"/>
              <a:cs typeface="Arial" panose="020B0604020202020204" pitchFamily="34" charset="0"/>
            </a:endParaRPr>
          </a:p>
          <a:p>
            <a:pPr lvl="0">
              <a:defRPr/>
            </a:pPr>
            <a:endParaRPr lang="en-GB" sz="1100" dirty="0" smtClean="0">
              <a:solidFill>
                <a:schemeClr val="dk1"/>
              </a:solidFill>
              <a:latin typeface="Arial" panose="020B0604020202020204" pitchFamily="34" charset="0"/>
              <a:cs typeface="Arial" panose="020B0604020202020204" pitchFamily="34" charset="0"/>
            </a:endParaRPr>
          </a:p>
          <a:p>
            <a:pPr lvl="0">
              <a:defRPr/>
            </a:pPr>
            <a:r>
              <a:rPr lang="en-GB" sz="1100" b="1" dirty="0" smtClean="0">
                <a:solidFill>
                  <a:schemeClr val="dk1"/>
                </a:solidFill>
                <a:latin typeface="Arial" panose="020B0604020202020204" pitchFamily="34" charset="0"/>
                <a:cs typeface="Arial" panose="020B0604020202020204" pitchFamily="34" charset="0"/>
              </a:rPr>
              <a:t>Unit </a:t>
            </a:r>
            <a:r>
              <a:rPr lang="en-GB" sz="1100" b="1" dirty="0">
                <a:solidFill>
                  <a:schemeClr val="dk1"/>
                </a:solidFill>
                <a:latin typeface="Arial" panose="020B0604020202020204" pitchFamily="34" charset="0"/>
                <a:cs typeface="Arial" panose="020B0604020202020204" pitchFamily="34" charset="0"/>
              </a:rPr>
              <a:t>6: Health and </a:t>
            </a:r>
            <a:r>
              <a:rPr lang="en-GB" sz="1100" b="1" dirty="0" smtClean="0">
                <a:solidFill>
                  <a:schemeClr val="dk1"/>
                </a:solidFill>
                <a:latin typeface="Arial" panose="020B0604020202020204" pitchFamily="34" charset="0"/>
                <a:cs typeface="Arial" panose="020B0604020202020204" pitchFamily="34" charset="0"/>
              </a:rPr>
              <a:t>Fitness</a:t>
            </a:r>
          </a:p>
          <a:p>
            <a:pPr lvl="0">
              <a:defRPr/>
            </a:pPr>
            <a:r>
              <a:rPr lang="en-GB" sz="1100" dirty="0">
                <a:latin typeface="Arial" panose="020B0604020202020204" pitchFamily="34" charset="0"/>
                <a:cs typeface="Arial" panose="020B0604020202020204" pitchFamily="34" charset="0"/>
              </a:rPr>
              <a:t>Agility: Ball </a:t>
            </a:r>
            <a:r>
              <a:rPr lang="en-GB" sz="1100" dirty="0" smtClean="0">
                <a:latin typeface="Arial" panose="020B0604020202020204" pitchFamily="34" charset="0"/>
                <a:cs typeface="Arial" panose="020B0604020202020204" pitchFamily="34" charset="0"/>
              </a:rPr>
              <a:t>Chasing</a:t>
            </a:r>
          </a:p>
          <a:p>
            <a:pPr lvl="0">
              <a:defRPr/>
            </a:pPr>
            <a:r>
              <a:rPr lang="en-GB" sz="1100" dirty="0">
                <a:latin typeface="Arial" panose="020B0604020202020204" pitchFamily="34" charset="0"/>
                <a:cs typeface="Arial" panose="020B0604020202020204" pitchFamily="34" charset="0"/>
              </a:rPr>
              <a:t>Static Balance: Floor Work</a:t>
            </a:r>
            <a:endParaRPr lang="en-GB" sz="1100" dirty="0">
              <a:solidFill>
                <a:schemeClr val="dk1"/>
              </a:solidFill>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sp>
        <p:nvSpPr>
          <p:cNvPr id="40" name="Rounded Rectangle 39"/>
          <p:cNvSpPr/>
          <p:nvPr/>
        </p:nvSpPr>
        <p:spPr>
          <a:xfrm>
            <a:off x="593228" y="816295"/>
            <a:ext cx="1807641" cy="419665"/>
          </a:xfrm>
          <a:prstGeom prst="roundRect">
            <a:avLst>
              <a:gd name="adj" fmla="val 6385"/>
            </a:avLst>
          </a:prstGeom>
          <a:solidFill>
            <a:schemeClr val="accent4">
              <a:lumMod val="60000"/>
              <a:lumOff val="40000"/>
            </a:schemeClr>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39" name="TextBox 38"/>
          <p:cNvSpPr txBox="1"/>
          <p:nvPr/>
        </p:nvSpPr>
        <p:spPr>
          <a:xfrm>
            <a:off x="605244" y="891407"/>
            <a:ext cx="1783607" cy="276999"/>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Real PE Unit Areas</a:t>
            </a:r>
            <a:endParaRPr lang="en-GB" sz="1200" b="1" dirty="0">
              <a:latin typeface="Arial" panose="020B0604020202020204" pitchFamily="34" charset="0"/>
              <a:cs typeface="Arial" panose="020B0604020202020204" pitchFamily="34" charset="0"/>
            </a:endParaRPr>
          </a:p>
        </p:txBody>
      </p:sp>
      <p:sp>
        <p:nvSpPr>
          <p:cNvPr id="2" name="Rectangle 1"/>
          <p:cNvSpPr/>
          <p:nvPr/>
        </p:nvSpPr>
        <p:spPr>
          <a:xfrm>
            <a:off x="7258847" y="732269"/>
            <a:ext cx="1911829" cy="1938992"/>
          </a:xfrm>
          <a:prstGeom prst="rect">
            <a:avLst/>
          </a:prstGeom>
        </p:spPr>
        <p:txBody>
          <a:bodyPr wrap="square">
            <a:spAutoFit/>
          </a:bodyPr>
          <a:lstStyle/>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6: Health and </a:t>
            </a:r>
            <a:r>
              <a:rPr lang="en-GB" sz="1000" b="1" dirty="0" smtClean="0">
                <a:solidFill>
                  <a:schemeClr val="dk1"/>
                </a:solidFill>
                <a:cs typeface="Arial" panose="020B0604020202020204" pitchFamily="34" charset="0"/>
              </a:rPr>
              <a:t>Fitness</a:t>
            </a:r>
          </a:p>
          <a:p>
            <a:pPr lvl="0">
              <a:defRPr/>
            </a:pPr>
            <a:r>
              <a:rPr lang="en-GB" sz="1000" dirty="0" smtClean="0"/>
              <a:t>I </a:t>
            </a:r>
            <a:r>
              <a:rPr lang="en-GB" sz="1000" dirty="0"/>
              <a:t>can describe how and why my body feels during and after exercise. I can explain why we need to warm up and cool </a:t>
            </a:r>
            <a:r>
              <a:rPr lang="en-GB" sz="1000" dirty="0" smtClean="0"/>
              <a:t>down. I </a:t>
            </a:r>
            <a:r>
              <a:rPr lang="en-GB" sz="1000" dirty="0"/>
              <a:t>can say how my body feels before, during and after exercise. I use equipment appropriately and move and land </a:t>
            </a:r>
            <a:r>
              <a:rPr lang="en-GB" sz="1000" dirty="0" smtClean="0"/>
              <a:t>safely. I </a:t>
            </a:r>
            <a:r>
              <a:rPr lang="en-GB" sz="1000" dirty="0"/>
              <a:t>am aware of why exercise is important for good </a:t>
            </a:r>
            <a:r>
              <a:rPr lang="en-GB" sz="1000" dirty="0" smtClean="0"/>
              <a:t>health.</a:t>
            </a:r>
            <a:endParaRPr lang="en-GB" sz="1000" b="1" dirty="0">
              <a:solidFill>
                <a:schemeClr val="dk1"/>
              </a:solidFill>
              <a:cs typeface="Arial" panose="020B0604020202020204" pitchFamily="34" charset="0"/>
            </a:endParaRPr>
          </a:p>
          <a:p>
            <a:endParaRPr lang="en-GB" sz="1000" dirty="0">
              <a:cs typeface="Arial" panose="020B0604020202020204" pitchFamily="34" charset="0"/>
            </a:endParaRPr>
          </a:p>
        </p:txBody>
      </p:sp>
      <p:sp>
        <p:nvSpPr>
          <p:cNvPr id="3" name="TextBox 2"/>
          <p:cNvSpPr txBox="1"/>
          <p:nvPr/>
        </p:nvSpPr>
        <p:spPr>
          <a:xfrm>
            <a:off x="9505096" y="732269"/>
            <a:ext cx="1601972" cy="5478423"/>
          </a:xfrm>
          <a:prstGeom prst="rect">
            <a:avLst/>
          </a:prstGeom>
          <a:noFill/>
        </p:spPr>
        <p:txBody>
          <a:bodyPr wrap="square" rtlCol="0">
            <a:spAutoFit/>
          </a:bodyPr>
          <a:lstStyle/>
          <a:p>
            <a:pPr lvl="0">
              <a:defRPr/>
            </a:pPr>
            <a:r>
              <a:rPr lang="en-GB" sz="1000" dirty="0"/>
              <a:t>I can link actions together so that they flow in running, jumping and throwing </a:t>
            </a:r>
            <a:r>
              <a:rPr lang="en-GB" sz="1000" dirty="0" smtClean="0"/>
              <a:t>activities. I </a:t>
            </a:r>
            <a:r>
              <a:rPr lang="en-GB" sz="1000" dirty="0"/>
              <a:t>can perform and repeat longer sequences with clear shapes and controlled movement. I can select and apply a range of skills with good control and </a:t>
            </a:r>
            <a:r>
              <a:rPr lang="en-GB" sz="1000" dirty="0" smtClean="0"/>
              <a:t>consistency. I </a:t>
            </a:r>
            <a:r>
              <a:rPr lang="en-GB" sz="1000" dirty="0"/>
              <a:t>can perform a range of skills with some control and consistency. I can perform a sequence of movements with some changes in level, direction or </a:t>
            </a:r>
            <a:r>
              <a:rPr lang="en-GB" sz="1000" dirty="0" smtClean="0"/>
              <a:t>speed.</a:t>
            </a:r>
            <a:endParaRPr lang="en-GB" sz="1000" b="1" dirty="0" smtClean="0">
              <a:solidFill>
                <a:schemeClr val="dk1"/>
              </a:solidFill>
              <a:cs typeface="Arial" panose="020B0604020202020204" pitchFamily="34" charset="0"/>
            </a:endParaRPr>
          </a:p>
          <a:p>
            <a:pPr lvl="0">
              <a:defRPr/>
            </a:pPr>
            <a:r>
              <a:rPr lang="en-GB" sz="1000" b="1" dirty="0" smtClean="0">
                <a:solidFill>
                  <a:schemeClr val="dk1"/>
                </a:solidFill>
                <a:cs typeface="Arial" panose="020B0604020202020204" pitchFamily="34" charset="0"/>
              </a:rPr>
              <a:t>Unit </a:t>
            </a:r>
            <a:r>
              <a:rPr lang="en-GB" sz="1000" b="1" dirty="0">
                <a:solidFill>
                  <a:schemeClr val="dk1"/>
                </a:solidFill>
                <a:cs typeface="Arial" panose="020B0604020202020204" pitchFamily="34" charset="0"/>
              </a:rPr>
              <a:t>6: Health and Fitness</a:t>
            </a:r>
          </a:p>
          <a:p>
            <a:r>
              <a:rPr lang="en-GB" sz="1000" dirty="0" smtClean="0"/>
              <a:t>I </a:t>
            </a:r>
            <a:r>
              <a:rPr lang="en-GB" sz="1000" dirty="0"/>
              <a:t>can describe the basic fitness components and explain how often and how long I should exercise to be healthy. I can record and monitor how hard I am </a:t>
            </a:r>
            <a:r>
              <a:rPr lang="en-GB" sz="1000" dirty="0" smtClean="0"/>
              <a:t>working. I </a:t>
            </a:r>
            <a:r>
              <a:rPr lang="en-GB" sz="1000" dirty="0"/>
              <a:t>can describe how and why my body feels during and after exercise. I can explain why we need to warm up and cool </a:t>
            </a:r>
            <a:r>
              <a:rPr lang="en-GB" sz="1000" dirty="0" smtClean="0"/>
              <a:t>down. I </a:t>
            </a:r>
            <a:r>
              <a:rPr lang="en-GB" sz="1000" dirty="0"/>
              <a:t>can say how my body feels before, during and after exercise. I use equipment appropriately and move and land </a:t>
            </a:r>
            <a:r>
              <a:rPr lang="en-GB" sz="1000" dirty="0" smtClean="0"/>
              <a:t>safely.</a:t>
            </a:r>
            <a:endParaRPr lang="en-GB" sz="1000" dirty="0"/>
          </a:p>
        </p:txBody>
      </p:sp>
    </p:spTree>
    <p:extLst>
      <p:ext uri="{BB962C8B-B14F-4D97-AF65-F5344CB8AC3E}">
        <p14:creationId xmlns:p14="http://schemas.microsoft.com/office/powerpoint/2010/main" val="21006869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srcRect b="94600"/>
          <a:stretch/>
        </p:blipFill>
        <p:spPr>
          <a:xfrm>
            <a:off x="662409" y="641715"/>
            <a:ext cx="10876007" cy="331166"/>
          </a:xfrm>
          <a:prstGeom prst="rect">
            <a:avLst/>
          </a:prstGeom>
        </p:spPr>
      </p:pic>
      <p:pic>
        <p:nvPicPr>
          <p:cNvPr id="8" name="Picture 7"/>
          <p:cNvPicPr>
            <a:picLocks noChangeAspect="1"/>
          </p:cNvPicPr>
          <p:nvPr/>
        </p:nvPicPr>
        <p:blipFill>
          <a:blip r:embed="rId3"/>
          <a:stretch>
            <a:fillRect/>
          </a:stretch>
        </p:blipFill>
        <p:spPr>
          <a:xfrm>
            <a:off x="11538416" y="89298"/>
            <a:ext cx="547878" cy="547878"/>
          </a:xfrm>
          <a:prstGeom prst="rect">
            <a:avLst/>
          </a:prstGeom>
        </p:spPr>
      </p:pic>
      <p:pic>
        <p:nvPicPr>
          <p:cNvPr id="9" name="Picture 8"/>
          <p:cNvPicPr>
            <a:picLocks noChangeAspect="1"/>
          </p:cNvPicPr>
          <p:nvPr/>
        </p:nvPicPr>
        <p:blipFill>
          <a:blip r:embed="rId3"/>
          <a:stretch>
            <a:fillRect/>
          </a:stretch>
        </p:blipFill>
        <p:spPr>
          <a:xfrm>
            <a:off x="114531" y="89298"/>
            <a:ext cx="547878" cy="547878"/>
          </a:xfrm>
          <a:prstGeom prst="rect">
            <a:avLst/>
          </a:prstGeom>
        </p:spPr>
      </p:pic>
      <p:sp>
        <p:nvSpPr>
          <p:cNvPr id="12" name="TextBox 11"/>
          <p:cNvSpPr txBox="1"/>
          <p:nvPr/>
        </p:nvSpPr>
        <p:spPr>
          <a:xfrm>
            <a:off x="1995763" y="177326"/>
            <a:ext cx="8689957" cy="461665"/>
          </a:xfrm>
          <a:prstGeom prst="rect">
            <a:avLst/>
          </a:prstGeom>
          <a:noFill/>
        </p:spPr>
        <p:txBody>
          <a:bodyPr wrap="square" rtlCol="0">
            <a:spAutoFit/>
          </a:bodyPr>
          <a:lstStyle/>
          <a:p>
            <a:pPr algn="ctr"/>
            <a:r>
              <a:rPr lang="en-GB" sz="2400" u="sng" dirty="0" smtClean="0">
                <a:latin typeface="Arial" panose="020B0604020202020204" pitchFamily="34" charset="0"/>
                <a:ea typeface="Verdana" panose="020B0604030504040204" pitchFamily="34" charset="0"/>
                <a:cs typeface="Arial" panose="020B0604020202020204" pitchFamily="34" charset="0"/>
              </a:rPr>
              <a:t>Nancealverne Physical Development – Real PE Vision</a:t>
            </a:r>
            <a:endParaRPr lang="en-GB" sz="2400" u="sng" dirty="0">
              <a:latin typeface="Arial" panose="020B0604020202020204" pitchFamily="34" charset="0"/>
              <a:ea typeface="Verdana" panose="020B0604030504040204" pitchFamily="34" charset="0"/>
              <a:cs typeface="Arial" panose="020B0604020202020204" pitchFamily="34" charset="0"/>
            </a:endParaRPr>
          </a:p>
        </p:txBody>
      </p:sp>
      <p:sp>
        <p:nvSpPr>
          <p:cNvPr id="14" name="Rounded Rectangle 13"/>
          <p:cNvSpPr/>
          <p:nvPr/>
        </p:nvSpPr>
        <p:spPr>
          <a:xfrm>
            <a:off x="4632793" y="1086435"/>
            <a:ext cx="2935238" cy="5240562"/>
          </a:xfrm>
          <a:prstGeom prst="roundRect">
            <a:avLst>
              <a:gd name="adj" fmla="val 6385"/>
            </a:avLst>
          </a:prstGeom>
          <a:solidFill>
            <a:schemeClr val="bg1"/>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5" name="Rounded Rectangle 14"/>
          <p:cNvSpPr/>
          <p:nvPr/>
        </p:nvSpPr>
        <p:spPr>
          <a:xfrm>
            <a:off x="8137073" y="1086435"/>
            <a:ext cx="2935238" cy="5240562"/>
          </a:xfrm>
          <a:prstGeom prst="roundRect">
            <a:avLst>
              <a:gd name="adj" fmla="val 6385"/>
            </a:avLst>
          </a:prstGeom>
          <a:solidFill>
            <a:schemeClr val="bg1"/>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sp>
        <p:nvSpPr>
          <p:cNvPr id="16" name="Rounded Rectangle 15"/>
          <p:cNvSpPr/>
          <p:nvPr/>
        </p:nvSpPr>
        <p:spPr>
          <a:xfrm>
            <a:off x="1128513" y="1086435"/>
            <a:ext cx="2935238" cy="5240562"/>
          </a:xfrm>
          <a:prstGeom prst="roundRect">
            <a:avLst>
              <a:gd name="adj" fmla="val 6385"/>
            </a:avLst>
          </a:prstGeom>
          <a:solidFill>
            <a:schemeClr val="bg1"/>
          </a:solidFill>
          <a:ln>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100" dirty="0">
              <a:solidFill>
                <a:schemeClr val="tx1"/>
              </a:solidFill>
              <a:latin typeface="Arial" panose="020B0604020202020204" pitchFamily="34" charset="0"/>
              <a:ea typeface="Verdana" panose="020B0604030504040204" pitchFamily="34" charset="0"/>
              <a:cs typeface="Arial" panose="020B0604020202020204" pitchFamily="34" charset="0"/>
            </a:endParaRPr>
          </a:p>
        </p:txBody>
      </p:sp>
      <p:pic>
        <p:nvPicPr>
          <p:cNvPr id="17" name="Picture 16"/>
          <p:cNvPicPr>
            <a:picLocks noChangeAspect="1"/>
          </p:cNvPicPr>
          <p:nvPr/>
        </p:nvPicPr>
        <p:blipFill rotWithShape="1">
          <a:blip r:embed="rId2"/>
          <a:srcRect t="4860" r="65703" b="792"/>
          <a:stretch/>
        </p:blipFill>
        <p:spPr>
          <a:xfrm>
            <a:off x="1262469" y="1457550"/>
            <a:ext cx="2763003" cy="4285682"/>
          </a:xfrm>
          <a:prstGeom prst="rect">
            <a:avLst/>
          </a:prstGeom>
        </p:spPr>
      </p:pic>
      <p:pic>
        <p:nvPicPr>
          <p:cNvPr id="18" name="Picture 17"/>
          <p:cNvPicPr>
            <a:picLocks noChangeAspect="1"/>
          </p:cNvPicPr>
          <p:nvPr/>
        </p:nvPicPr>
        <p:blipFill rotWithShape="1">
          <a:blip r:embed="rId4"/>
          <a:srcRect l="33420" t="4299" r="33457"/>
          <a:stretch/>
        </p:blipFill>
        <p:spPr>
          <a:xfrm>
            <a:off x="4740424" y="1512454"/>
            <a:ext cx="2763812" cy="4498197"/>
          </a:xfrm>
          <a:prstGeom prst="rect">
            <a:avLst/>
          </a:prstGeom>
        </p:spPr>
      </p:pic>
      <p:pic>
        <p:nvPicPr>
          <p:cNvPr id="4" name="Picture 3"/>
          <p:cNvPicPr>
            <a:picLocks noChangeAspect="1"/>
          </p:cNvPicPr>
          <p:nvPr/>
        </p:nvPicPr>
        <p:blipFill rotWithShape="1">
          <a:blip r:embed="rId2"/>
          <a:srcRect l="66144" t="4348" r="495"/>
          <a:stretch/>
        </p:blipFill>
        <p:spPr>
          <a:xfrm>
            <a:off x="8269439" y="1492054"/>
            <a:ext cx="2755566" cy="4454802"/>
          </a:xfrm>
          <a:prstGeom prst="rect">
            <a:avLst/>
          </a:prstGeom>
        </p:spPr>
      </p:pic>
    </p:spTree>
    <p:extLst>
      <p:ext uri="{BB962C8B-B14F-4D97-AF65-F5344CB8AC3E}">
        <p14:creationId xmlns:p14="http://schemas.microsoft.com/office/powerpoint/2010/main" val="1718145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3912</TotalTime>
  <Words>2998</Words>
  <Application>Microsoft Office PowerPoint</Application>
  <PresentationFormat>Widescreen</PresentationFormat>
  <Paragraphs>240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O'Neill</dc:creator>
  <cp:lastModifiedBy>Dan Gould</cp:lastModifiedBy>
  <cp:revision>75</cp:revision>
  <dcterms:created xsi:type="dcterms:W3CDTF">2022-03-17T14:22:14Z</dcterms:created>
  <dcterms:modified xsi:type="dcterms:W3CDTF">2022-05-11T15:27:44Z</dcterms:modified>
</cp:coreProperties>
</file>